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27"/>
  </p:notesMasterIdLst>
  <p:handoutMasterIdLst>
    <p:handoutMasterId r:id="rId28"/>
  </p:handoutMasterIdLst>
  <p:sldIdLst>
    <p:sldId id="610" r:id="rId2"/>
    <p:sldId id="546" r:id="rId3"/>
    <p:sldId id="548" r:id="rId4"/>
    <p:sldId id="673" r:id="rId5"/>
    <p:sldId id="445" r:id="rId6"/>
    <p:sldId id="524" r:id="rId7"/>
    <p:sldId id="579" r:id="rId8"/>
    <p:sldId id="577" r:id="rId9"/>
    <p:sldId id="584" r:id="rId10"/>
    <p:sldId id="578" r:id="rId11"/>
    <p:sldId id="580" r:id="rId12"/>
    <p:sldId id="581" r:id="rId13"/>
    <p:sldId id="582" r:id="rId14"/>
    <p:sldId id="583" r:id="rId15"/>
    <p:sldId id="586" r:id="rId16"/>
    <p:sldId id="588" r:id="rId17"/>
    <p:sldId id="676" r:id="rId18"/>
    <p:sldId id="677" r:id="rId19"/>
    <p:sldId id="678" r:id="rId20"/>
    <p:sldId id="679" r:id="rId21"/>
    <p:sldId id="680" r:id="rId22"/>
    <p:sldId id="681" r:id="rId23"/>
    <p:sldId id="683" r:id="rId24"/>
    <p:sldId id="684" r:id="rId25"/>
    <p:sldId id="685" r:id="rId26"/>
  </p:sldIdLst>
  <p:sldSz cx="9144000" cy="5143500" type="screen16x9"/>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p15:clr>
            <a:srgbClr val="A4A3A4"/>
          </p15:clr>
        </p15:guide>
        <p15:guide id="2" orient="horz" pos="180">
          <p15:clr>
            <a:srgbClr val="A4A3A4"/>
          </p15:clr>
        </p15:guide>
        <p15:guide id="3" pos="240">
          <p15:clr>
            <a:srgbClr val="A4A3A4"/>
          </p15:clr>
        </p15:guide>
        <p15:guide id="4" pos="556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99FF33"/>
    <a:srgbClr val="FF00FF"/>
    <a:srgbClr val="FFCC00"/>
    <a:srgbClr val="99FF66"/>
    <a:srgbClr val="FFFF66"/>
    <a:srgbClr val="CCFF33"/>
    <a:srgbClr val="6600FF"/>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9" autoAdjust="0"/>
    <p:restoredTop sz="99878" autoAdjust="0"/>
  </p:normalViewPr>
  <p:slideViewPr>
    <p:cSldViewPr>
      <p:cViewPr varScale="1">
        <p:scale>
          <a:sx n="151" d="100"/>
          <a:sy n="151" d="100"/>
        </p:scale>
        <p:origin x="528" y="126"/>
      </p:cViewPr>
      <p:guideLst>
        <p:guide orient="horz" pos="3060"/>
        <p:guide orient="horz" pos="180"/>
        <p:guide pos="240"/>
        <p:guide pos="5568"/>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03AF3B-BCA6-4F65-BC1D-7C2F909B67E4}" type="datetimeFigureOut">
              <a:rPr lang="en-US" smtClean="0"/>
              <a:pPr/>
              <a:t>4/25/2022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AE24E-0CEF-452D-B334-28C49526891D}" type="slidenum">
              <a:rPr lang="en-US" smtClean="0"/>
              <a:pPr/>
              <a:t>‹#›</a:t>
            </a:fld>
            <a:endParaRPr lang="en-US"/>
          </a:p>
        </p:txBody>
      </p:sp>
    </p:spTree>
    <p:extLst>
      <p:ext uri="{BB962C8B-B14F-4D97-AF65-F5344CB8AC3E}">
        <p14:creationId xmlns:p14="http://schemas.microsoft.com/office/powerpoint/2010/main" val="184910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dirty="0"/>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16</a:t>
            </a:fld>
            <a:endParaRPr lang="en-US" dirty="0"/>
          </a:p>
        </p:txBody>
      </p:sp>
    </p:spTree>
    <p:extLst>
      <p:ext uri="{BB962C8B-B14F-4D97-AF65-F5344CB8AC3E}">
        <p14:creationId xmlns:p14="http://schemas.microsoft.com/office/powerpoint/2010/main" val="237268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74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267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1802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178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386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74"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4.gif"/><Relationship Id="rId12"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microsoft.com/office/2007/relationships/hdphoto" Target="../media/hdphoto2.wdp"/><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22.jpe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00050"/>
            <a:ext cx="10134600" cy="5791200"/>
          </a:xfrm>
          <a:prstGeom prst="rect">
            <a:avLst/>
          </a:prstGeom>
          <a:gradFill flip="none" rotWithShape="1">
            <a:gsLst>
              <a:gs pos="95840">
                <a:schemeClr val="accent4">
                  <a:lumMod val="50000"/>
                </a:schemeClr>
              </a:gs>
              <a:gs pos="48000">
                <a:schemeClr val="accent4">
                  <a:lumMod val="75000"/>
                </a:schemeClr>
              </a:gs>
              <a:gs pos="0">
                <a:schemeClr val="accent4">
                  <a:lumMod val="60000"/>
                  <a:lumOff val="40000"/>
                </a:schemeClr>
              </a:gs>
              <a:gs pos="100000">
                <a:schemeClr val="accent4">
                  <a:lumMod val="50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008171" y="1772275"/>
            <a:ext cx="5107680" cy="1446550"/>
          </a:xfrm>
          <a:prstGeom prst="rect">
            <a:avLst/>
          </a:prstGeom>
          <a:noFill/>
        </p:spPr>
        <p:txBody>
          <a:bodyPr wrap="none" lIns="91440" tIns="45720" rIns="91440" bIns="45720">
            <a:spAutoFit/>
          </a:bodyPr>
          <a:lstStyle/>
          <a:p>
            <a:pPr algn="ctr"/>
            <a:r>
              <a:rPr lang="en-US" sz="8800" b="1" dirty="0" smtClean="0">
                <a:ln w="17780" cmpd="sng">
                  <a:solidFill>
                    <a:srgbClr val="FFFFFF"/>
                  </a:solidFill>
                  <a:prstDash val="solid"/>
                  <a:miter lim="800000"/>
                </a:ln>
                <a:solidFill>
                  <a:srgbClr val="00FFFF"/>
                </a:solidFill>
                <a:effectLst>
                  <a:outerShdw blurRad="50800" algn="tl" rotWithShape="0">
                    <a:srgbClr val="000000"/>
                  </a:outerShdw>
                </a:effectLst>
              </a:rPr>
              <a:t>LECTURE 7</a:t>
            </a:r>
            <a:endParaRPr lang="en-US" sz="8800" b="1" dirty="0">
              <a:ln w="17780" cmpd="sng">
                <a:solidFill>
                  <a:srgbClr val="FFFFFF"/>
                </a:solidFill>
                <a:prstDash val="solid"/>
                <a:miter lim="800000"/>
              </a:ln>
              <a:solidFill>
                <a:srgbClr val="00FFFF"/>
              </a:solidFill>
              <a:effectLst>
                <a:outerShdw blurRad="50800" algn="tl" rotWithShape="0">
                  <a:srgbClr val="000000"/>
                </a:outerShdw>
              </a:effectLst>
            </a:endParaRPr>
          </a:p>
        </p:txBody>
      </p:sp>
    </p:spTree>
    <p:extLst>
      <p:ext uri="{BB962C8B-B14F-4D97-AF65-F5344CB8AC3E}">
        <p14:creationId xmlns:p14="http://schemas.microsoft.com/office/powerpoint/2010/main" val="3106993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5898" y="150990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1235976" y="1602233"/>
            <a:ext cx="7511264" cy="369332"/>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electric oven draws a current given by </a:t>
            </a:r>
          </a:p>
        </p:txBody>
      </p:sp>
      <p:sp>
        <p:nvSpPr>
          <p:cNvPr id="38" name="Rectangle 37"/>
          <p:cNvSpPr/>
          <p:nvPr/>
        </p:nvSpPr>
        <p:spPr>
          <a:xfrm>
            <a:off x="1157719" y="1306301"/>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666750"/>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438150"/>
            <a:ext cx="7575612" cy="830997"/>
          </a:xfrm>
          <a:prstGeom prst="rect">
            <a:avLst/>
          </a:prstGeom>
        </p:spPr>
        <p:txBody>
          <a:bodyPr wrap="square">
            <a:spAutoFit/>
          </a:bodyPr>
          <a:lstStyle/>
          <a:p>
            <a:pPr>
              <a:tabLst>
                <a:tab pos="266700" algn="ctr"/>
              </a:tabLst>
            </a:pPr>
            <a:r>
              <a:rPr lang="en-US" sz="1600" dirty="0">
                <a:latin typeface="Arial Black" pitchFamily="34" charset="0"/>
              </a:rPr>
              <a:t>An electric oven of 2 kW power rating is operated in a domestic electric circuit (220 V) that has a current rating of 5 A. What result do you expect? Explain.</a:t>
            </a:r>
          </a:p>
        </p:txBody>
      </p:sp>
      <p:grpSp>
        <p:nvGrpSpPr>
          <p:cNvPr id="16" name="Group 15"/>
          <p:cNvGrpSpPr/>
          <p:nvPr/>
        </p:nvGrpSpPr>
        <p:grpSpPr>
          <a:xfrm>
            <a:off x="1295400" y="2011402"/>
            <a:ext cx="3864503" cy="712748"/>
            <a:chOff x="1422151" y="3078718"/>
            <a:chExt cx="3864503" cy="712748"/>
          </a:xfrm>
        </p:grpSpPr>
        <p:sp>
          <p:nvSpPr>
            <p:cNvPr id="17" name="TextBox 16"/>
            <p:cNvSpPr txBox="1"/>
            <p:nvPr/>
          </p:nvSpPr>
          <p:spPr bwMode="auto">
            <a:xfrm>
              <a:off x="1422151" y="3200400"/>
              <a:ext cx="471604"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I =</a:t>
              </a:r>
            </a:p>
          </p:txBody>
        </p:sp>
        <p:grpSp>
          <p:nvGrpSpPr>
            <p:cNvPr id="18" name="Group 17"/>
            <p:cNvGrpSpPr/>
            <p:nvPr/>
          </p:nvGrpSpPr>
          <p:grpSpPr>
            <a:xfrm>
              <a:off x="1828800" y="3078718"/>
              <a:ext cx="364203" cy="636032"/>
              <a:chOff x="1933708" y="3638550"/>
              <a:chExt cx="364203" cy="636032"/>
            </a:xfrm>
          </p:grpSpPr>
          <p:sp>
            <p:nvSpPr>
              <p:cNvPr id="32" name="TextBox 31"/>
              <p:cNvSpPr txBox="1"/>
              <p:nvPr/>
            </p:nvSpPr>
            <p:spPr bwMode="auto">
              <a:xfrm>
                <a:off x="1952944" y="3638550"/>
                <a:ext cx="325730"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P</a:t>
                </a:r>
              </a:p>
            </p:txBody>
          </p:sp>
          <p:cxnSp>
            <p:nvCxnSpPr>
              <p:cNvPr id="33" name="Straight Connector 32"/>
              <p:cNvCxnSpPr/>
              <p:nvPr/>
            </p:nvCxnSpPr>
            <p:spPr>
              <a:xfrm>
                <a:off x="1964669" y="3943350"/>
                <a:ext cx="3022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auto">
              <a:xfrm>
                <a:off x="1933708" y="3905250"/>
                <a:ext cx="364203"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V</a:t>
                </a:r>
              </a:p>
            </p:txBody>
          </p:sp>
        </p:grpSp>
        <p:sp>
          <p:nvSpPr>
            <p:cNvPr id="21" name="TextBox 20"/>
            <p:cNvSpPr txBox="1"/>
            <p:nvPr/>
          </p:nvSpPr>
          <p:spPr bwMode="auto">
            <a:xfrm>
              <a:off x="2171700" y="3211036"/>
              <a:ext cx="324127"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a:t>
              </a:r>
            </a:p>
          </p:txBody>
        </p:sp>
        <p:grpSp>
          <p:nvGrpSpPr>
            <p:cNvPr id="22" name="Group 21"/>
            <p:cNvGrpSpPr/>
            <p:nvPr/>
          </p:nvGrpSpPr>
          <p:grpSpPr>
            <a:xfrm>
              <a:off x="2426263" y="3110984"/>
              <a:ext cx="729687" cy="629682"/>
              <a:chOff x="1896171" y="3638550"/>
              <a:chExt cx="729687" cy="629682"/>
            </a:xfrm>
          </p:grpSpPr>
          <p:sp>
            <p:nvSpPr>
              <p:cNvPr id="29" name="TextBox 28"/>
              <p:cNvSpPr txBox="1"/>
              <p:nvPr/>
            </p:nvSpPr>
            <p:spPr bwMode="auto">
              <a:xfrm>
                <a:off x="1896171" y="3638550"/>
                <a:ext cx="729687" cy="369332"/>
              </a:xfrm>
              <a:prstGeom prst="rect">
                <a:avLst/>
              </a:prstGeom>
              <a:noFill/>
              <a:ln w="9525">
                <a:noFill/>
                <a:miter lim="800000"/>
                <a:headEnd/>
                <a:tailEnd/>
              </a:ln>
              <a:effectLst/>
            </p:spPr>
            <p:txBody>
              <a:bodyPr wrap="none" rtlCol="0">
                <a:spAutoFit/>
              </a:bodyPr>
              <a:lstStyle/>
              <a:p>
                <a:pPr eaLnBrk="1" hangingPunct="1">
                  <a:spcBef>
                    <a:spcPct val="50000"/>
                  </a:spcBef>
                </a:pPr>
                <a:r>
                  <a:rPr kumimoji="1" lang="en-US" b="1" dirty="0" smtClean="0">
                    <a:latin typeface="Book Antiqua" pitchFamily="18" charset="0"/>
                    <a:cs typeface="Aharoni" pitchFamily="2" charset="-79"/>
                  </a:rPr>
                  <a:t>2 kW</a:t>
                </a:r>
              </a:p>
            </p:txBody>
          </p:sp>
          <p:cxnSp>
            <p:nvCxnSpPr>
              <p:cNvPr id="30" name="Straight Connector 29"/>
              <p:cNvCxnSpPr/>
              <p:nvPr/>
            </p:nvCxnSpPr>
            <p:spPr>
              <a:xfrm>
                <a:off x="1964669" y="3943350"/>
                <a:ext cx="57863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bwMode="auto">
              <a:xfrm>
                <a:off x="1908308" y="3898900"/>
                <a:ext cx="710451"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220V</a:t>
                </a:r>
              </a:p>
            </p:txBody>
          </p:sp>
        </p:grpSp>
        <p:sp>
          <p:nvSpPr>
            <p:cNvPr id="23" name="TextBox 22"/>
            <p:cNvSpPr txBox="1"/>
            <p:nvPr/>
          </p:nvSpPr>
          <p:spPr bwMode="auto">
            <a:xfrm>
              <a:off x="4263617" y="3224768"/>
              <a:ext cx="1023037"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 9.09 A</a:t>
              </a:r>
            </a:p>
          </p:txBody>
        </p:sp>
        <p:grpSp>
          <p:nvGrpSpPr>
            <p:cNvPr id="24" name="Group 23"/>
            <p:cNvGrpSpPr/>
            <p:nvPr/>
          </p:nvGrpSpPr>
          <p:grpSpPr>
            <a:xfrm>
              <a:off x="3408529" y="3110984"/>
              <a:ext cx="934871" cy="680482"/>
              <a:chOff x="1953321" y="3632200"/>
              <a:chExt cx="934871" cy="680482"/>
            </a:xfrm>
          </p:grpSpPr>
          <p:sp>
            <p:nvSpPr>
              <p:cNvPr id="26" name="TextBox 25"/>
              <p:cNvSpPr txBox="1"/>
              <p:nvPr/>
            </p:nvSpPr>
            <p:spPr bwMode="auto">
              <a:xfrm>
                <a:off x="1953321" y="3632200"/>
                <a:ext cx="934871" cy="369332"/>
              </a:xfrm>
              <a:prstGeom prst="rect">
                <a:avLst/>
              </a:prstGeom>
              <a:noFill/>
              <a:ln w="9525">
                <a:noFill/>
                <a:miter lim="800000"/>
                <a:headEnd/>
                <a:tailEnd/>
              </a:ln>
              <a:effectLst/>
            </p:spPr>
            <p:txBody>
              <a:bodyPr wrap="none" rtlCol="0">
                <a:spAutoFit/>
              </a:bodyPr>
              <a:lstStyle/>
              <a:p>
                <a:pPr eaLnBrk="1" hangingPunct="1">
                  <a:spcBef>
                    <a:spcPct val="50000"/>
                  </a:spcBef>
                </a:pPr>
                <a:r>
                  <a:rPr kumimoji="1" lang="en-US" b="1" dirty="0" smtClean="0">
                    <a:latin typeface="Book Antiqua" pitchFamily="18" charset="0"/>
                    <a:cs typeface="Aharoni" pitchFamily="2" charset="-79"/>
                  </a:rPr>
                  <a:t>2000 W</a:t>
                </a:r>
              </a:p>
            </p:txBody>
          </p:sp>
          <p:cxnSp>
            <p:nvCxnSpPr>
              <p:cNvPr id="27" name="Straight Connector 26"/>
              <p:cNvCxnSpPr/>
              <p:nvPr/>
            </p:nvCxnSpPr>
            <p:spPr>
              <a:xfrm>
                <a:off x="1964669" y="3943350"/>
                <a:ext cx="8459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bwMode="auto">
              <a:xfrm>
                <a:off x="2062020" y="3943350"/>
                <a:ext cx="710451"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220V</a:t>
                </a:r>
              </a:p>
            </p:txBody>
          </p:sp>
        </p:grpSp>
        <p:sp>
          <p:nvSpPr>
            <p:cNvPr id="25" name="TextBox 24"/>
            <p:cNvSpPr txBox="1"/>
            <p:nvPr/>
          </p:nvSpPr>
          <p:spPr bwMode="auto">
            <a:xfrm>
              <a:off x="3110365" y="3237468"/>
              <a:ext cx="324127"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latin typeface="Book Antiqua" pitchFamily="18" charset="0"/>
                  <a:cs typeface="Aharoni" pitchFamily="2" charset="-79"/>
                </a:rPr>
                <a:t>=</a:t>
              </a:r>
            </a:p>
          </p:txBody>
        </p:sp>
      </p:grpSp>
      <p:sp>
        <p:nvSpPr>
          <p:cNvPr id="35" name="Rectangle 34"/>
          <p:cNvSpPr/>
          <p:nvPr/>
        </p:nvSpPr>
        <p:spPr>
          <a:xfrm>
            <a:off x="1158530" y="2724411"/>
            <a:ext cx="7511264" cy="954107"/>
          </a:xfrm>
          <a:prstGeom prst="rect">
            <a:avLst/>
          </a:prstGeom>
        </p:spPr>
        <p:txBody>
          <a:bodyPr wrap="square">
            <a:spAutoFit/>
          </a:bodyPr>
          <a:lstStyle/>
          <a:p>
            <a:pPr>
              <a:tabLst>
                <a:tab pos="266700" algn="ctr"/>
              </a:tabLst>
            </a:pPr>
            <a:r>
              <a:rPr lang="en-US" dirty="0">
                <a:latin typeface="Aharoni" pitchFamily="2" charset="-79"/>
                <a:cs typeface="Aharoni" pitchFamily="2" charset="-79"/>
              </a:rPr>
              <a:t>Thus the electric oven draws current much more than the current rating of</a:t>
            </a:r>
            <a:r>
              <a:rPr lang="en-US" sz="2000" b="1" dirty="0">
                <a:latin typeface="+mj-lt"/>
                <a:cs typeface="Aharoni" pitchFamily="2" charset="-79"/>
              </a:rPr>
              <a:t> 5 </a:t>
            </a:r>
            <a:r>
              <a:rPr lang="en-US" dirty="0">
                <a:latin typeface="Aharoni" pitchFamily="2" charset="-79"/>
                <a:cs typeface="Aharoni" pitchFamily="2" charset="-79"/>
              </a:rPr>
              <a:t>A. That is the circuit is overloaded. Due to excessive current, the fuse wire blows and the circuit is broken.</a:t>
            </a:r>
          </a:p>
        </p:txBody>
      </p:sp>
    </p:spTree>
    <p:extLst>
      <p:ext uri="{BB962C8B-B14F-4D97-AF65-F5344CB8AC3E}">
        <p14:creationId xmlns:p14="http://schemas.microsoft.com/office/powerpoint/2010/main" val="415702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left)">
                                      <p:cBhvr>
                                        <p:cTn id="3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8" grpId="0" animBg="1"/>
      <p:bldP spid="42"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8839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12440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311150"/>
            <a:ext cx="7605281" cy="1569660"/>
          </a:xfrm>
          <a:prstGeom prst="rect">
            <a:avLst/>
          </a:prstGeom>
        </p:spPr>
        <p:txBody>
          <a:bodyPr wrap="square">
            <a:spAutoFit/>
          </a:bodyPr>
          <a:lstStyle/>
          <a:p>
            <a:pPr>
              <a:tabLst>
                <a:tab pos="266700" algn="ctr"/>
              </a:tabLst>
            </a:pPr>
            <a:r>
              <a:rPr lang="en-US" sz="1600" dirty="0">
                <a:latin typeface="Arial Black" pitchFamily="34" charset="0"/>
              </a:rPr>
              <a:t>Which of the following correctly describes the magnetic field near a long straight wire</a:t>
            </a:r>
            <a:r>
              <a:rPr lang="en-US" sz="1600" dirty="0" smtClean="0">
                <a:latin typeface="Arial Black" pitchFamily="34" charset="0"/>
              </a:rPr>
              <a:t>?</a:t>
            </a:r>
          </a:p>
          <a:p>
            <a:pPr>
              <a:tabLst>
                <a:tab pos="266700" algn="ctr"/>
              </a:tabLst>
            </a:pPr>
            <a:r>
              <a:rPr lang="en-US" sz="1600" dirty="0">
                <a:latin typeface="Arial Black" pitchFamily="34" charset="0"/>
              </a:rPr>
              <a:t>(</a:t>
            </a:r>
            <a:r>
              <a:rPr lang="en-US" sz="1600" dirty="0" smtClean="0">
                <a:latin typeface="Arial Black" pitchFamily="34" charset="0"/>
              </a:rPr>
              <a:t>a) The </a:t>
            </a:r>
            <a:r>
              <a:rPr lang="en-US" sz="1600" dirty="0">
                <a:latin typeface="Arial Black" pitchFamily="34" charset="0"/>
              </a:rPr>
              <a:t>field consists of straight lines perpendicular to the wire.</a:t>
            </a:r>
          </a:p>
          <a:p>
            <a:pPr>
              <a:tabLst>
                <a:tab pos="266700" algn="ctr"/>
              </a:tabLst>
            </a:pPr>
            <a:r>
              <a:rPr lang="en-US" sz="1600" dirty="0" smtClean="0">
                <a:latin typeface="Arial Black" pitchFamily="34" charset="0"/>
              </a:rPr>
              <a:t>(b) The </a:t>
            </a:r>
            <a:r>
              <a:rPr lang="en-US" sz="1600" dirty="0">
                <a:latin typeface="Arial Black" pitchFamily="34" charset="0"/>
              </a:rPr>
              <a:t>field consists of straight lines parallel to the wire.</a:t>
            </a:r>
          </a:p>
          <a:p>
            <a:pPr>
              <a:tabLst>
                <a:tab pos="266700" algn="ctr"/>
              </a:tabLst>
            </a:pPr>
            <a:r>
              <a:rPr lang="en-US" sz="1600" dirty="0" smtClean="0">
                <a:latin typeface="Arial Black" pitchFamily="34" charset="0"/>
              </a:rPr>
              <a:t>(c) The </a:t>
            </a:r>
            <a:r>
              <a:rPr lang="en-US" sz="1600" dirty="0">
                <a:latin typeface="Arial Black" pitchFamily="34" charset="0"/>
              </a:rPr>
              <a:t>field consists of radial lines originating from the wire.</a:t>
            </a:r>
          </a:p>
          <a:p>
            <a:pPr>
              <a:tabLst>
                <a:tab pos="266700" algn="ctr"/>
              </a:tabLst>
            </a:pPr>
            <a:r>
              <a:rPr lang="en-US" sz="1600" dirty="0" smtClean="0">
                <a:latin typeface="Arial Black" pitchFamily="34" charset="0"/>
              </a:rPr>
              <a:t>(d) The </a:t>
            </a:r>
            <a:r>
              <a:rPr lang="en-US" sz="1600" dirty="0">
                <a:latin typeface="Arial Black" pitchFamily="34" charset="0"/>
              </a:rPr>
              <a:t>field consists of concentric circles centered on the wire</a:t>
            </a:r>
            <a:r>
              <a:rPr lang="en-US" sz="1600" dirty="0" smtClean="0">
                <a:latin typeface="Arial Black" pitchFamily="34" charset="0"/>
              </a:rPr>
              <a:t>.</a:t>
            </a:r>
            <a:endParaRPr lang="en-US" sz="1600" dirty="0">
              <a:latin typeface="Arial Black" pitchFamily="34" charset="0"/>
            </a:endParaRPr>
          </a:p>
        </p:txBody>
      </p:sp>
      <p:sp>
        <p:nvSpPr>
          <p:cNvPr id="19" name="Rectangle 18"/>
          <p:cNvSpPr/>
          <p:nvPr/>
        </p:nvSpPr>
        <p:spPr>
          <a:xfrm>
            <a:off x="362149" y="20383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396761" y="2542222"/>
            <a:ext cx="8350477" cy="369332"/>
          </a:xfrm>
          <a:prstGeom prst="rect">
            <a:avLst/>
          </a:prstGeom>
        </p:spPr>
        <p:txBody>
          <a:bodyPr wrap="square">
            <a:spAutoFit/>
          </a:bodyPr>
          <a:lstStyle/>
          <a:p>
            <a:pPr>
              <a:tabLst>
                <a:tab pos="266700" algn="ctr"/>
              </a:tabLst>
            </a:pPr>
            <a:r>
              <a:rPr lang="en-US" dirty="0" smtClean="0">
                <a:latin typeface="Arial Black" pitchFamily="34" charset="0"/>
              </a:rPr>
              <a:t>(d</a:t>
            </a:r>
            <a:r>
              <a:rPr lang="en-US" dirty="0">
                <a:latin typeface="Arial Black" pitchFamily="34" charset="0"/>
              </a:rPr>
              <a:t>). The field consists of concentric circles centered on the wire</a:t>
            </a:r>
            <a:r>
              <a:rPr lang="en-US" dirty="0" smtClean="0">
                <a:latin typeface="Arial Black" pitchFamily="34" charset="0"/>
              </a:rPr>
              <a:t>. </a:t>
            </a:r>
            <a:endParaRPr lang="en-US" dirty="0">
              <a:latin typeface="Aharoni" pitchFamily="2" charset="-79"/>
              <a:cs typeface="Aharoni" pitchFamily="2" charset="-79"/>
            </a:endParaRPr>
          </a:p>
        </p:txBody>
      </p:sp>
    </p:spTree>
    <p:extLst>
      <p:ext uri="{BB962C8B-B14F-4D97-AF65-F5344CB8AC3E}">
        <p14:creationId xmlns:p14="http://schemas.microsoft.com/office/powerpoint/2010/main" val="16852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2144872"/>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1504950"/>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311150"/>
            <a:ext cx="7605281" cy="1815882"/>
          </a:xfrm>
          <a:prstGeom prst="rect">
            <a:avLst/>
          </a:prstGeom>
        </p:spPr>
        <p:txBody>
          <a:bodyPr wrap="square">
            <a:spAutoFit/>
          </a:bodyPr>
          <a:lstStyle/>
          <a:p>
            <a:pPr>
              <a:tabLst>
                <a:tab pos="266700" algn="ctr"/>
              </a:tabLst>
            </a:pPr>
            <a:r>
              <a:rPr lang="en-US" sz="1600" dirty="0">
                <a:latin typeface="Arial Black" pitchFamily="34" charset="0"/>
              </a:rPr>
              <a:t>The phenomenon of electromagnetic induction is </a:t>
            </a:r>
          </a:p>
          <a:p>
            <a:pPr marL="342900" indent="-342900">
              <a:buFont typeface="+mj-lt"/>
              <a:buAutoNum type="alphaLcParenR"/>
            </a:pPr>
            <a:r>
              <a:rPr lang="en-US" sz="1600" dirty="0" smtClean="0">
                <a:latin typeface="Arial Black" pitchFamily="34" charset="0"/>
              </a:rPr>
              <a:t>the </a:t>
            </a:r>
            <a:r>
              <a:rPr lang="en-US" sz="1600" dirty="0">
                <a:latin typeface="Arial Black" pitchFamily="34" charset="0"/>
              </a:rPr>
              <a:t>process of charging a body.</a:t>
            </a:r>
          </a:p>
          <a:p>
            <a:pPr marL="342900" indent="-342900">
              <a:buFont typeface="+mj-lt"/>
              <a:buAutoNum type="alphaLcParenR"/>
              <a:tabLst>
                <a:tab pos="266700" algn="ctr"/>
              </a:tabLst>
            </a:pPr>
            <a:r>
              <a:rPr lang="en-US" sz="1600" dirty="0" smtClean="0">
                <a:latin typeface="Arial Black" pitchFamily="34" charset="0"/>
              </a:rPr>
              <a:t>the </a:t>
            </a:r>
            <a:r>
              <a:rPr lang="en-US" sz="1600" dirty="0">
                <a:latin typeface="Arial Black" pitchFamily="34" charset="0"/>
              </a:rPr>
              <a:t>process of generating magnetic field due to a current </a:t>
            </a:r>
            <a:r>
              <a:rPr lang="en-US" sz="1600" dirty="0" smtClean="0">
                <a:latin typeface="Arial Black" pitchFamily="34" charset="0"/>
              </a:rPr>
              <a:t>  passing </a:t>
            </a:r>
            <a:r>
              <a:rPr lang="en-US" sz="1600" dirty="0">
                <a:latin typeface="Arial Black" pitchFamily="34" charset="0"/>
              </a:rPr>
              <a:t>through a coil</a:t>
            </a:r>
          </a:p>
          <a:p>
            <a:pPr marL="342900" indent="-342900">
              <a:buFont typeface="+mj-lt"/>
              <a:buAutoNum type="alphaLcParenR"/>
              <a:tabLst>
                <a:tab pos="266700" algn="ctr"/>
              </a:tabLst>
            </a:pPr>
            <a:r>
              <a:rPr lang="en-US" sz="1600" dirty="0" smtClean="0">
                <a:latin typeface="Arial Black" pitchFamily="34" charset="0"/>
              </a:rPr>
              <a:t>producing </a:t>
            </a:r>
            <a:r>
              <a:rPr lang="en-US" sz="1600" dirty="0">
                <a:latin typeface="Arial Black" pitchFamily="34" charset="0"/>
              </a:rPr>
              <a:t>induced current in a coil due to relative motion between a magnet and the coil.</a:t>
            </a:r>
          </a:p>
          <a:p>
            <a:pPr marL="342900" indent="-342900">
              <a:buFont typeface="+mj-lt"/>
              <a:buAutoNum type="alphaLcParenR"/>
              <a:tabLst>
                <a:tab pos="266700" algn="ctr"/>
              </a:tabLst>
            </a:pPr>
            <a:r>
              <a:rPr lang="en-US" sz="1600" dirty="0" smtClean="0">
                <a:latin typeface="Arial Black" pitchFamily="34" charset="0"/>
              </a:rPr>
              <a:t>the </a:t>
            </a:r>
            <a:r>
              <a:rPr lang="en-US" sz="1600" dirty="0">
                <a:latin typeface="Arial Black" pitchFamily="34" charset="0"/>
              </a:rPr>
              <a:t>process of rotating a coil of an electric motor.</a:t>
            </a:r>
          </a:p>
        </p:txBody>
      </p:sp>
      <p:sp>
        <p:nvSpPr>
          <p:cNvPr id="19" name="Rectangle 18"/>
          <p:cNvSpPr/>
          <p:nvPr/>
        </p:nvSpPr>
        <p:spPr>
          <a:xfrm>
            <a:off x="362149" y="23431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362149" y="2847022"/>
            <a:ext cx="8350477" cy="646331"/>
          </a:xfrm>
          <a:prstGeom prst="rect">
            <a:avLst/>
          </a:prstGeom>
        </p:spPr>
        <p:txBody>
          <a:bodyPr wrap="square">
            <a:spAutoFit/>
          </a:bodyPr>
          <a:lstStyle/>
          <a:p>
            <a:pPr>
              <a:tabLst>
                <a:tab pos="266700" algn="ctr"/>
              </a:tabLst>
            </a:pPr>
            <a:r>
              <a:rPr lang="en-US" dirty="0" smtClean="0">
                <a:latin typeface="Arial Black" pitchFamily="34" charset="0"/>
              </a:rPr>
              <a:t>(</a:t>
            </a:r>
            <a:r>
              <a:rPr lang="en-US" dirty="0">
                <a:latin typeface="Arial Black" pitchFamily="34" charset="0"/>
              </a:rPr>
              <a:t>c</a:t>
            </a:r>
            <a:r>
              <a:rPr lang="en-US" dirty="0" smtClean="0">
                <a:latin typeface="Arial Black" pitchFamily="34" charset="0"/>
              </a:rPr>
              <a:t>). Producing </a:t>
            </a:r>
            <a:r>
              <a:rPr lang="en-US" dirty="0">
                <a:latin typeface="Arial Black" pitchFamily="34" charset="0"/>
              </a:rPr>
              <a:t>induced current in a coil due to relative motion between a magnet and the coil.</a:t>
            </a:r>
          </a:p>
        </p:txBody>
      </p:sp>
    </p:spTree>
    <p:extLst>
      <p:ext uri="{BB962C8B-B14F-4D97-AF65-F5344CB8AC3E}">
        <p14:creationId xmlns:p14="http://schemas.microsoft.com/office/powerpoint/2010/main" val="320422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5791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9392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323439"/>
          </a:xfrm>
          <a:prstGeom prst="rect">
            <a:avLst/>
          </a:prstGeom>
        </p:spPr>
        <p:txBody>
          <a:bodyPr wrap="square">
            <a:spAutoFit/>
          </a:bodyPr>
          <a:lstStyle/>
          <a:p>
            <a:pPr>
              <a:tabLst>
                <a:tab pos="266700" algn="ctr"/>
              </a:tabLst>
            </a:pPr>
            <a:r>
              <a:rPr lang="en-US" sz="1600" dirty="0">
                <a:latin typeface="Arial Black" pitchFamily="34" charset="0"/>
              </a:rPr>
              <a:t>The device used for producing electric current is called a </a:t>
            </a:r>
          </a:p>
          <a:p>
            <a:pPr marL="342900" indent="-342900">
              <a:buFont typeface="+mj-lt"/>
              <a:buAutoNum type="alphaLcParenR"/>
              <a:tabLst>
                <a:tab pos="266700" algn="ctr"/>
              </a:tabLst>
            </a:pPr>
            <a:r>
              <a:rPr lang="en-US" sz="1600" dirty="0" smtClean="0">
                <a:latin typeface="Arial Black" pitchFamily="34" charset="0"/>
              </a:rPr>
              <a:t>generator</a:t>
            </a:r>
            <a:endParaRPr lang="en-US" sz="1600" dirty="0">
              <a:latin typeface="Arial Black" pitchFamily="34" charset="0"/>
            </a:endParaRPr>
          </a:p>
          <a:p>
            <a:pPr marL="342900" indent="-342900">
              <a:buFont typeface="+mj-lt"/>
              <a:buAutoNum type="alphaLcParenR"/>
              <a:tabLst>
                <a:tab pos="266700" algn="ctr"/>
              </a:tabLst>
            </a:pPr>
            <a:r>
              <a:rPr lang="en-US" sz="1600" dirty="0" smtClean="0">
                <a:latin typeface="Arial Black" pitchFamily="34" charset="0"/>
              </a:rPr>
              <a:t>galvanometer</a:t>
            </a:r>
            <a:endParaRPr lang="en-US" sz="1600" dirty="0">
              <a:latin typeface="Arial Black" pitchFamily="34" charset="0"/>
            </a:endParaRPr>
          </a:p>
          <a:p>
            <a:pPr marL="342900" indent="-342900">
              <a:buFont typeface="+mj-lt"/>
              <a:buAutoNum type="alphaLcParenR"/>
              <a:tabLst>
                <a:tab pos="266700" algn="ctr"/>
              </a:tabLst>
            </a:pPr>
            <a:r>
              <a:rPr lang="en-US" sz="1600" dirty="0" smtClean="0">
                <a:latin typeface="Arial Black" pitchFamily="34" charset="0"/>
              </a:rPr>
              <a:t>ammeter</a:t>
            </a:r>
            <a:endParaRPr lang="en-US" sz="1600" dirty="0">
              <a:latin typeface="Arial Black" pitchFamily="34" charset="0"/>
            </a:endParaRPr>
          </a:p>
          <a:p>
            <a:pPr marL="342900" indent="-342900">
              <a:buFont typeface="+mj-lt"/>
              <a:buAutoNum type="alphaLcParenR"/>
              <a:tabLst>
                <a:tab pos="266700" algn="ctr"/>
              </a:tabLst>
            </a:pPr>
            <a:r>
              <a:rPr lang="en-US" sz="1600" dirty="0" smtClean="0">
                <a:latin typeface="Arial Black" pitchFamily="34" charset="0"/>
              </a:rPr>
              <a:t>motor</a:t>
            </a:r>
            <a:endParaRPr lang="en-US" sz="1600" dirty="0">
              <a:latin typeface="Arial Black" pitchFamily="34" charset="0"/>
            </a:endParaRPr>
          </a:p>
        </p:txBody>
      </p:sp>
      <p:sp>
        <p:nvSpPr>
          <p:cNvPr id="19" name="Rectangle 18"/>
          <p:cNvSpPr/>
          <p:nvPr/>
        </p:nvSpPr>
        <p:spPr>
          <a:xfrm>
            <a:off x="362149" y="17335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396761" y="2237422"/>
            <a:ext cx="8350477" cy="369332"/>
          </a:xfrm>
          <a:prstGeom prst="rect">
            <a:avLst/>
          </a:prstGeom>
        </p:spPr>
        <p:txBody>
          <a:bodyPr wrap="square">
            <a:spAutoFit/>
          </a:bodyPr>
          <a:lstStyle/>
          <a:p>
            <a:pPr marL="342900" indent="-342900">
              <a:buFont typeface="+mj-lt"/>
              <a:buAutoNum type="alphaLcParenR"/>
              <a:tabLst>
                <a:tab pos="266700" algn="ctr"/>
              </a:tabLst>
            </a:pPr>
            <a:r>
              <a:rPr lang="en-US" dirty="0" smtClean="0">
                <a:latin typeface="Arial Black" pitchFamily="34" charset="0"/>
              </a:rPr>
              <a:t>generator</a:t>
            </a:r>
            <a:endParaRPr lang="en-US" dirty="0">
              <a:latin typeface="Arial Black" pitchFamily="34" charset="0"/>
            </a:endParaRPr>
          </a:p>
        </p:txBody>
      </p:sp>
    </p:spTree>
    <p:extLst>
      <p:ext uri="{BB962C8B-B14F-4D97-AF65-F5344CB8AC3E}">
        <p14:creationId xmlns:p14="http://schemas.microsoft.com/office/powerpoint/2010/main" val="381888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2287752"/>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1647830"/>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230576" y="270008"/>
            <a:ext cx="7605281" cy="2062103"/>
          </a:xfrm>
          <a:prstGeom prst="rect">
            <a:avLst/>
          </a:prstGeom>
        </p:spPr>
        <p:txBody>
          <a:bodyPr wrap="square">
            <a:spAutoFit/>
          </a:bodyPr>
          <a:lstStyle/>
          <a:p>
            <a:pPr>
              <a:tabLst>
                <a:tab pos="266700" algn="ctr"/>
              </a:tabLst>
            </a:pPr>
            <a:r>
              <a:rPr lang="en-US" sz="1600" dirty="0">
                <a:latin typeface="Arial Black" pitchFamily="34" charset="0"/>
              </a:rPr>
              <a:t>The essential difference between an AC generator and DC generator is that </a:t>
            </a:r>
          </a:p>
          <a:p>
            <a:pPr marL="342900" indent="-342900">
              <a:buFont typeface="+mj-lt"/>
              <a:buAutoNum type="alphaLcParenR"/>
              <a:tabLst>
                <a:tab pos="266700" algn="ctr"/>
              </a:tabLst>
            </a:pPr>
            <a:r>
              <a:rPr lang="en-US" sz="1600" dirty="0" smtClean="0">
                <a:latin typeface="Arial Black" pitchFamily="34" charset="0"/>
              </a:rPr>
              <a:t>AC </a:t>
            </a:r>
            <a:r>
              <a:rPr lang="en-US" sz="1600" dirty="0">
                <a:latin typeface="Arial Black" pitchFamily="34" charset="0"/>
              </a:rPr>
              <a:t>generator has an electromagnet while a DC generator has a permanent magnet.</a:t>
            </a:r>
          </a:p>
          <a:p>
            <a:pPr marL="342900" indent="-342900">
              <a:buFont typeface="+mj-lt"/>
              <a:buAutoNum type="alphaLcParenR"/>
              <a:tabLst>
                <a:tab pos="266700" algn="ctr"/>
              </a:tabLst>
            </a:pPr>
            <a:r>
              <a:rPr lang="en-US" sz="1600" dirty="0" smtClean="0">
                <a:latin typeface="Arial Black" pitchFamily="34" charset="0"/>
              </a:rPr>
              <a:t>DC </a:t>
            </a:r>
            <a:r>
              <a:rPr lang="en-US" sz="1600" dirty="0">
                <a:latin typeface="Arial Black" pitchFamily="34" charset="0"/>
              </a:rPr>
              <a:t>generator will generate a higher voltage.</a:t>
            </a:r>
          </a:p>
          <a:p>
            <a:pPr marL="342900" indent="-342900">
              <a:buFont typeface="+mj-lt"/>
              <a:buAutoNum type="alphaLcParenR"/>
              <a:tabLst>
                <a:tab pos="266700" algn="ctr"/>
              </a:tabLst>
            </a:pPr>
            <a:r>
              <a:rPr lang="en-US" sz="1600" dirty="0" smtClean="0">
                <a:latin typeface="Arial Black" pitchFamily="34" charset="0"/>
              </a:rPr>
              <a:t>AC </a:t>
            </a:r>
            <a:r>
              <a:rPr lang="en-US" sz="1600" dirty="0">
                <a:latin typeface="Arial Black" pitchFamily="34" charset="0"/>
              </a:rPr>
              <a:t>generator will generate a higher voltage.</a:t>
            </a:r>
          </a:p>
          <a:p>
            <a:pPr marL="342900" indent="-342900">
              <a:buFont typeface="+mj-lt"/>
              <a:buAutoNum type="alphaLcParenR"/>
              <a:tabLst>
                <a:tab pos="266700" algn="ctr"/>
              </a:tabLst>
            </a:pPr>
            <a:r>
              <a:rPr lang="en-US" sz="1600" dirty="0" smtClean="0">
                <a:latin typeface="Arial Black" pitchFamily="34" charset="0"/>
              </a:rPr>
              <a:t>AC </a:t>
            </a:r>
            <a:r>
              <a:rPr lang="en-US" sz="1600" dirty="0">
                <a:latin typeface="Arial Black" pitchFamily="34" charset="0"/>
              </a:rPr>
              <a:t>generator has slip rings while the DC generator has a commutate.</a:t>
            </a:r>
          </a:p>
        </p:txBody>
      </p:sp>
      <p:sp>
        <p:nvSpPr>
          <p:cNvPr id="19" name="Rectangle 18"/>
          <p:cNvSpPr/>
          <p:nvPr/>
        </p:nvSpPr>
        <p:spPr>
          <a:xfrm>
            <a:off x="362149" y="2432088"/>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1303433" y="2524421"/>
            <a:ext cx="7459568" cy="646331"/>
          </a:xfrm>
          <a:prstGeom prst="rect">
            <a:avLst/>
          </a:prstGeom>
        </p:spPr>
        <p:txBody>
          <a:bodyPr wrap="square">
            <a:spAutoFit/>
          </a:bodyPr>
          <a:lstStyle/>
          <a:p>
            <a:pPr>
              <a:tabLst>
                <a:tab pos="266700" algn="ctr"/>
              </a:tabLst>
            </a:pPr>
            <a:r>
              <a:rPr lang="en-US" dirty="0" smtClean="0">
                <a:latin typeface="Arial Black" pitchFamily="34" charset="0"/>
              </a:rPr>
              <a:t>(</a:t>
            </a:r>
            <a:r>
              <a:rPr lang="en-US" dirty="0">
                <a:latin typeface="Arial Black" pitchFamily="34" charset="0"/>
              </a:rPr>
              <a:t>d). AC generator has slip rings while the DC generator has a commutate</a:t>
            </a:r>
            <a:r>
              <a:rPr lang="en-US" dirty="0" smtClean="0">
                <a:latin typeface="Arial Black" pitchFamily="34" charset="0"/>
              </a:rPr>
              <a:t>.</a:t>
            </a:r>
            <a:endParaRPr lang="en-US" dirty="0">
              <a:latin typeface="Arial Black" pitchFamily="34" charset="0"/>
            </a:endParaRPr>
          </a:p>
        </p:txBody>
      </p:sp>
    </p:spTree>
    <p:extLst>
      <p:ext uri="{BB962C8B-B14F-4D97-AF65-F5344CB8AC3E}">
        <p14:creationId xmlns:p14="http://schemas.microsoft.com/office/powerpoint/2010/main" val="197102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sp>
        <p:nvSpPr>
          <p:cNvPr id="19" name="Rectangle 18"/>
          <p:cNvSpPr/>
          <p:nvPr/>
        </p:nvSpPr>
        <p:spPr>
          <a:xfrm>
            <a:off x="362149" y="1100498"/>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362149" y="1620619"/>
            <a:ext cx="7943651" cy="923330"/>
          </a:xfrm>
          <a:prstGeom prst="rect">
            <a:avLst/>
          </a:prstGeom>
        </p:spPr>
        <p:txBody>
          <a:bodyPr wrap="square">
            <a:spAutoFit/>
          </a:bodyPr>
          <a:lstStyle/>
          <a:p>
            <a:r>
              <a:rPr lang="en-US" dirty="0">
                <a:latin typeface="Aharoni" pitchFamily="2" charset="-79"/>
                <a:cs typeface="Aharoni" pitchFamily="2" charset="-79"/>
              </a:rPr>
              <a:t>When the conductor carries current in a direction perpendicular to the direction of the magnetic field, the force experienced by the conductor is largest.</a:t>
            </a:r>
          </a:p>
        </p:txBody>
      </p:sp>
      <p:sp>
        <p:nvSpPr>
          <p:cNvPr id="38" name="Rectangle 37"/>
          <p:cNvSpPr/>
          <p:nvPr/>
        </p:nvSpPr>
        <p:spPr>
          <a:xfrm>
            <a:off x="1157719" y="963401"/>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323850"/>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374075"/>
            <a:ext cx="7134173" cy="584775"/>
          </a:xfrm>
          <a:prstGeom prst="rect">
            <a:avLst/>
          </a:prstGeom>
        </p:spPr>
        <p:txBody>
          <a:bodyPr wrap="square">
            <a:spAutoFit/>
          </a:bodyPr>
          <a:lstStyle/>
          <a:p>
            <a:pPr>
              <a:tabLst>
                <a:tab pos="266700" algn="ctr"/>
              </a:tabLst>
            </a:pPr>
            <a:r>
              <a:rPr lang="en-US" sz="1600" dirty="0">
                <a:latin typeface="Arial Black" pitchFamily="34" charset="0"/>
              </a:rPr>
              <a:t>When is the force experienced by a current-carrying conductor placed in a magnetic field largest?</a:t>
            </a:r>
          </a:p>
        </p:txBody>
      </p:sp>
    </p:spTree>
    <p:extLst>
      <p:ext uri="{BB962C8B-B14F-4D97-AF65-F5344CB8AC3E}">
        <p14:creationId xmlns:p14="http://schemas.microsoft.com/office/powerpoint/2010/main" val="76271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8"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5898" y="1636752"/>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38" name="Rectangle 37"/>
          <p:cNvSpPr/>
          <p:nvPr/>
        </p:nvSpPr>
        <p:spPr>
          <a:xfrm>
            <a:off x="1157719" y="1504950"/>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888423"/>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438150"/>
            <a:ext cx="7575612" cy="1077218"/>
          </a:xfrm>
          <a:prstGeom prst="rect">
            <a:avLst/>
          </a:prstGeom>
        </p:spPr>
        <p:txBody>
          <a:bodyPr wrap="square">
            <a:spAutoFit/>
          </a:bodyPr>
          <a:lstStyle/>
          <a:p>
            <a:pPr>
              <a:tabLst>
                <a:tab pos="266700" algn="ctr"/>
              </a:tabLst>
            </a:pPr>
            <a:r>
              <a:rPr lang="en-US" sz="1600" dirty="0">
                <a:latin typeface="Arial Black" pitchFamily="34" charset="0"/>
              </a:rPr>
              <a:t>A coil of insulated copper wire is connected to a galvanometer. What will happen if a bar magnet is (</a:t>
            </a:r>
            <a:r>
              <a:rPr lang="en-US" sz="1600" dirty="0" err="1">
                <a:latin typeface="Arial Black" pitchFamily="34" charset="0"/>
              </a:rPr>
              <a:t>i</a:t>
            </a:r>
            <a:r>
              <a:rPr lang="en-US" sz="1600" dirty="0">
                <a:latin typeface="Arial Black" pitchFamily="34" charset="0"/>
              </a:rPr>
              <a:t>) pushed into the coil, (ii) withdrawn from inside the coil, (iii) held stationary inside the coil?</a:t>
            </a:r>
          </a:p>
        </p:txBody>
      </p:sp>
      <p:sp>
        <p:nvSpPr>
          <p:cNvPr id="35" name="Rectangle 34"/>
          <p:cNvSpPr/>
          <p:nvPr/>
        </p:nvSpPr>
        <p:spPr>
          <a:xfrm>
            <a:off x="381000" y="2258020"/>
            <a:ext cx="8382000" cy="1477328"/>
          </a:xfrm>
          <a:prstGeom prst="rect">
            <a:avLst/>
          </a:prstGeom>
        </p:spPr>
        <p:txBody>
          <a:bodyPr wrap="square">
            <a:spAutoFit/>
          </a:bodyPr>
          <a:lstStyle/>
          <a:p>
            <a:pPr marL="342900" indent="-342900">
              <a:buFont typeface="+mj-lt"/>
              <a:buAutoNum type="arabicPeriod"/>
              <a:tabLst>
                <a:tab pos="266700" algn="ctr"/>
              </a:tabLst>
            </a:pPr>
            <a:r>
              <a:rPr lang="en-US" dirty="0">
                <a:latin typeface="Aharoni" pitchFamily="2" charset="-79"/>
                <a:cs typeface="Aharoni" pitchFamily="2" charset="-79"/>
              </a:rPr>
              <a:t>An electric current is induced in the coil and the galvanometer shows a deflection.</a:t>
            </a:r>
          </a:p>
          <a:p>
            <a:pPr marL="342900" indent="-342900">
              <a:buFont typeface="+mj-lt"/>
              <a:buAutoNum type="arabicPeriod"/>
              <a:tabLst>
                <a:tab pos="266700" algn="ctr"/>
              </a:tabLst>
            </a:pPr>
            <a:r>
              <a:rPr lang="en-US" dirty="0" smtClean="0">
                <a:latin typeface="Aharoni" pitchFamily="2" charset="-79"/>
                <a:cs typeface="Aharoni" pitchFamily="2" charset="-79"/>
              </a:rPr>
              <a:t>An </a:t>
            </a:r>
            <a:r>
              <a:rPr lang="en-US" dirty="0">
                <a:latin typeface="Aharoni" pitchFamily="2" charset="-79"/>
                <a:cs typeface="Aharoni" pitchFamily="2" charset="-79"/>
              </a:rPr>
              <a:t>electric current is induced in the coil but in opposite direction. The galvanometer shows a deflection in reverse direction.</a:t>
            </a:r>
          </a:p>
          <a:p>
            <a:pPr marL="342900" indent="-342900">
              <a:buFont typeface="+mj-lt"/>
              <a:buAutoNum type="arabicPeriod"/>
              <a:tabLst>
                <a:tab pos="266700" algn="ctr"/>
              </a:tabLst>
            </a:pPr>
            <a:r>
              <a:rPr lang="en-US" dirty="0" smtClean="0">
                <a:latin typeface="Aharoni" pitchFamily="2" charset="-79"/>
                <a:cs typeface="Aharoni" pitchFamily="2" charset="-79"/>
              </a:rPr>
              <a:t>No </a:t>
            </a:r>
            <a:r>
              <a:rPr lang="en-US" dirty="0">
                <a:latin typeface="Aharoni" pitchFamily="2" charset="-79"/>
                <a:cs typeface="Aharoni" pitchFamily="2" charset="-79"/>
              </a:rPr>
              <a:t>current is induced in the coil. The galvanometer shows no deflection.</a:t>
            </a:r>
          </a:p>
        </p:txBody>
      </p:sp>
    </p:spTree>
    <p:extLst>
      <p:ext uri="{BB962C8B-B14F-4D97-AF65-F5344CB8AC3E}">
        <p14:creationId xmlns:p14="http://schemas.microsoft.com/office/powerpoint/2010/main" val="14797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8" grpId="0" animBg="1"/>
      <p:bldP spid="42"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8"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257711"/>
            <a:ext cx="7804212" cy="1477328"/>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Mahesh bought an electric iron and connected its wires into the two pin plug. Obviously the green wire was not  connected anywhere. Few days later his wife got a serve electric shock while ironing the clothes. The electrician told Mahesh that this situation could be averted, if he had connected the green wire also, using the three pin plug. Mahesh learnt a lesson for a life time.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65760" y="346579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96" name="Rectangle 95"/>
          <p:cNvSpPr/>
          <p:nvPr/>
        </p:nvSpPr>
        <p:spPr>
          <a:xfrm>
            <a:off x="381000" y="1711464"/>
            <a:ext cx="7575612" cy="1754326"/>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Read the above passage and answer the following question:</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Which terminal was to be connected using green wire</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 What qualities does Mahesh need to incorporate in himself to avoid such mistakes</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(iii) If you were the electrician, what else would you do than explaining to Mahesh</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158751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257711"/>
            <a:ext cx="7804212" cy="1200329"/>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One day Neil connected many household high power appliances having a current ratting more than 6 A to a multiple of 6A rating. When he was about to switch them on, his older sister shouted and asked him to remove the appliances from a single socket.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65760" y="346579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96" name="Rectangle 95"/>
          <p:cNvSpPr/>
          <p:nvPr/>
        </p:nvSpPr>
        <p:spPr>
          <a:xfrm>
            <a:off x="381000" y="1428750"/>
            <a:ext cx="7575612" cy="1754326"/>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Read the above passage and answer the following question:</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According to you, why she would not advice to connect multi-high power appliances on a single socket</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 What would have happened, if he switched them on</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(iii) What would have happened, if be switched them on</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(iii) What was the value shown by Neil’s sister</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98853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257711"/>
            <a:ext cx="8032812" cy="369332"/>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Diagram shows the lengthwise section of a current carrying solenoid.</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65760" y="27241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96" name="Rectangle 95"/>
          <p:cNvSpPr/>
          <p:nvPr/>
        </p:nvSpPr>
        <p:spPr>
          <a:xfrm>
            <a:off x="381000" y="1648420"/>
            <a:ext cx="4800599" cy="923330"/>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Decide which end of the solenoid A or B, will behave as North pole. Give reason for your answer. Also, draw field lines inside the solenoid. </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nvGrpSpPr>
          <p:cNvPr id="7" name="Group 6"/>
          <p:cNvGrpSpPr/>
          <p:nvPr/>
        </p:nvGrpSpPr>
        <p:grpSpPr>
          <a:xfrm>
            <a:off x="381000" y="666750"/>
            <a:ext cx="4495800" cy="369332"/>
            <a:chOff x="381000" y="666750"/>
            <a:chExt cx="4495800" cy="369332"/>
          </a:xfrm>
        </p:grpSpPr>
        <p:sp>
          <p:nvSpPr>
            <p:cNvPr id="8" name="Rectangle 7"/>
            <p:cNvSpPr/>
            <p:nvPr/>
          </p:nvSpPr>
          <p:spPr>
            <a:xfrm>
              <a:off x="618533" y="666750"/>
              <a:ext cx="4258267" cy="369332"/>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Indicates current entering into the page,</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2" name="Flowchart: Summing Junction 1"/>
            <p:cNvSpPr/>
            <p:nvPr/>
          </p:nvSpPr>
          <p:spPr>
            <a:xfrm>
              <a:off x="381000" y="762516"/>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81000" y="1066800"/>
            <a:ext cx="4495800" cy="369332"/>
            <a:chOff x="381000" y="1066800"/>
            <a:chExt cx="4495800" cy="369332"/>
          </a:xfrm>
        </p:grpSpPr>
        <p:grpSp>
          <p:nvGrpSpPr>
            <p:cNvPr id="3" name="Group 2"/>
            <p:cNvGrpSpPr/>
            <p:nvPr/>
          </p:nvGrpSpPr>
          <p:grpSpPr>
            <a:xfrm>
              <a:off x="381000" y="1162566"/>
              <a:ext cx="177800" cy="177800"/>
              <a:chOff x="5867400" y="3376890"/>
              <a:chExt cx="177800" cy="177800"/>
            </a:xfrm>
          </p:grpSpPr>
          <p:sp>
            <p:nvSpPr>
              <p:cNvPr id="10" name="Oval 9"/>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618533" y="1066800"/>
              <a:ext cx="4258267" cy="369332"/>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Indicates current emerging out of the page.</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grpSp>
        <p:nvGrpSpPr>
          <p:cNvPr id="6" name="Group 5"/>
          <p:cNvGrpSpPr/>
          <p:nvPr/>
        </p:nvGrpSpPr>
        <p:grpSpPr>
          <a:xfrm>
            <a:off x="5176951" y="633501"/>
            <a:ext cx="3309823" cy="1235765"/>
            <a:chOff x="5176951" y="633501"/>
            <a:chExt cx="3309823" cy="1235765"/>
          </a:xfrm>
        </p:grpSpPr>
        <p:sp>
          <p:nvSpPr>
            <p:cNvPr id="4" name="Rectangle 3"/>
            <p:cNvSpPr/>
            <p:nvPr/>
          </p:nvSpPr>
          <p:spPr>
            <a:xfrm>
              <a:off x="5181599" y="819150"/>
              <a:ext cx="3305175" cy="838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Summing Junction 17"/>
            <p:cNvSpPr/>
            <p:nvPr/>
          </p:nvSpPr>
          <p:spPr>
            <a:xfrm>
              <a:off x="5321300"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Summing Junction 18"/>
            <p:cNvSpPr/>
            <p:nvPr/>
          </p:nvSpPr>
          <p:spPr>
            <a:xfrm>
              <a:off x="5807075"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Summing Junction 19"/>
            <p:cNvSpPr/>
            <p:nvPr/>
          </p:nvSpPr>
          <p:spPr>
            <a:xfrm>
              <a:off x="6292850"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Summing Junction 20"/>
            <p:cNvSpPr/>
            <p:nvPr/>
          </p:nvSpPr>
          <p:spPr>
            <a:xfrm>
              <a:off x="6778625"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Summing Junction 21"/>
            <p:cNvSpPr/>
            <p:nvPr/>
          </p:nvSpPr>
          <p:spPr>
            <a:xfrm>
              <a:off x="7264400"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Summing Junction 22"/>
            <p:cNvSpPr/>
            <p:nvPr/>
          </p:nvSpPr>
          <p:spPr>
            <a:xfrm>
              <a:off x="7750175"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Summing Junction 23"/>
            <p:cNvSpPr/>
            <p:nvPr/>
          </p:nvSpPr>
          <p:spPr>
            <a:xfrm>
              <a:off x="8235950" y="633501"/>
              <a:ext cx="177800" cy="177800"/>
            </a:xfrm>
            <a:prstGeom prst="flowChartSummingJunction">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5321300" y="1691466"/>
              <a:ext cx="177800" cy="177800"/>
              <a:chOff x="5867400" y="3376890"/>
              <a:chExt cx="177800" cy="177800"/>
            </a:xfrm>
          </p:grpSpPr>
          <p:sp>
            <p:nvSpPr>
              <p:cNvPr id="26" name="Oval 25"/>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5807075" y="1691466"/>
              <a:ext cx="177800" cy="177800"/>
              <a:chOff x="5867400" y="3376890"/>
              <a:chExt cx="177800" cy="177800"/>
            </a:xfrm>
          </p:grpSpPr>
          <p:sp>
            <p:nvSpPr>
              <p:cNvPr id="29" name="Oval 28"/>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6292850" y="1691466"/>
              <a:ext cx="177800" cy="177800"/>
              <a:chOff x="5867400" y="3376890"/>
              <a:chExt cx="177800" cy="177800"/>
            </a:xfrm>
          </p:grpSpPr>
          <p:sp>
            <p:nvSpPr>
              <p:cNvPr id="32" name="Oval 31"/>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778625" y="1691466"/>
              <a:ext cx="177800" cy="177800"/>
              <a:chOff x="5867400" y="3376890"/>
              <a:chExt cx="177800" cy="177800"/>
            </a:xfrm>
          </p:grpSpPr>
          <p:sp>
            <p:nvSpPr>
              <p:cNvPr id="35" name="Oval 34"/>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264400" y="1691466"/>
              <a:ext cx="177800" cy="177800"/>
              <a:chOff x="5867400" y="3376890"/>
              <a:chExt cx="177800" cy="177800"/>
            </a:xfrm>
          </p:grpSpPr>
          <p:sp>
            <p:nvSpPr>
              <p:cNvPr id="38" name="Oval 37"/>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7750175" y="1691466"/>
              <a:ext cx="177800" cy="177800"/>
              <a:chOff x="5867400" y="3376890"/>
              <a:chExt cx="177800" cy="177800"/>
            </a:xfrm>
          </p:grpSpPr>
          <p:sp>
            <p:nvSpPr>
              <p:cNvPr id="41" name="Oval 40"/>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235950" y="1691466"/>
              <a:ext cx="177800" cy="177800"/>
              <a:chOff x="5867400" y="3376890"/>
              <a:chExt cx="177800" cy="177800"/>
            </a:xfrm>
          </p:grpSpPr>
          <p:sp>
            <p:nvSpPr>
              <p:cNvPr id="44" name="Oval 43"/>
              <p:cNvSpPr/>
              <p:nvPr/>
            </p:nvSpPr>
            <p:spPr>
              <a:xfrm>
                <a:off x="5867400" y="3376890"/>
                <a:ext cx="177800" cy="1778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918200" y="3427690"/>
                <a:ext cx="76200" cy="762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bwMode="auto">
            <a:xfrm>
              <a:off x="5176951" y="1024200"/>
              <a:ext cx="351378"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solidFill>
                    <a:schemeClr val="bg1"/>
                  </a:solidFill>
                  <a:effectLst>
                    <a:outerShdw blurRad="38100" dist="38100" dir="2700000" algn="tl">
                      <a:srgbClr val="000000">
                        <a:alpha val="43137"/>
                      </a:srgbClr>
                    </a:outerShdw>
                  </a:effectLst>
                  <a:latin typeface="Bookman Old Style" pitchFamily="18" charset="0"/>
                </a:rPr>
                <a:t>A</a:t>
              </a:r>
            </a:p>
          </p:txBody>
        </p:sp>
        <p:sp>
          <p:nvSpPr>
            <p:cNvPr id="47" name="TextBox 46"/>
            <p:cNvSpPr txBox="1"/>
            <p:nvPr/>
          </p:nvSpPr>
          <p:spPr bwMode="auto">
            <a:xfrm>
              <a:off x="8121061" y="1104900"/>
              <a:ext cx="356188" cy="369332"/>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b="1" dirty="0" smtClean="0">
                  <a:solidFill>
                    <a:schemeClr val="bg1"/>
                  </a:solidFill>
                  <a:effectLst>
                    <a:outerShdw blurRad="38100" dist="38100" dir="2700000" algn="tl">
                      <a:srgbClr val="000000">
                        <a:alpha val="43137"/>
                      </a:srgbClr>
                    </a:outerShdw>
                  </a:effectLst>
                  <a:latin typeface="Bookman Old Style" pitchFamily="18" charset="0"/>
                </a:rPr>
                <a:t>B</a:t>
              </a:r>
            </a:p>
          </p:txBody>
        </p:sp>
      </p:grpSp>
    </p:spTree>
    <p:extLst>
      <p:ext uri="{BB962C8B-B14F-4D97-AF65-F5344CB8AC3E}">
        <p14:creationId xmlns:p14="http://schemas.microsoft.com/office/powerpoint/2010/main" val="318770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 drive\MJ WORK\Pooja mam (physics)\CBSE(VIII) Physics\Human eye\Raw file\o6ygsh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d drive\MJ WORK\Pooja mam (physics)\Rashi mam\Electrical Power And Household Circuits (9.11.2015) Final\Images\20120531114433143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57600" y="2419350"/>
            <a:ext cx="1517210" cy="84168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4489323" y="1123950"/>
            <a:ext cx="2216277" cy="793738"/>
            <a:chOff x="2384498" y="-2603500"/>
            <a:chExt cx="2216277" cy="793738"/>
          </a:xfrm>
        </p:grpSpPr>
        <p:sp>
          <p:nvSpPr>
            <p:cNvPr id="8" name="Rounded Rectangular Callout 7"/>
            <p:cNvSpPr/>
            <p:nvPr/>
          </p:nvSpPr>
          <p:spPr>
            <a:xfrm>
              <a:off x="2782470" y="-2603500"/>
              <a:ext cx="1584039" cy="757822"/>
            </a:xfrm>
            <a:prstGeom prst="wedgeRoundRectCallout">
              <a:avLst>
                <a:gd name="adj1" fmla="val -7407"/>
                <a:gd name="adj2" fmla="val 108953"/>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rgbClr val="FF0000"/>
                </a:solidFill>
              </a:endParaRPr>
            </a:p>
          </p:txBody>
        </p:sp>
        <p:sp>
          <p:nvSpPr>
            <p:cNvPr id="9" name="Rounded Rectangle 8"/>
            <p:cNvSpPr/>
            <p:nvPr/>
          </p:nvSpPr>
          <p:spPr>
            <a:xfrm>
              <a:off x="2384498" y="-2524851"/>
              <a:ext cx="2216277" cy="715089"/>
            </a:xfrm>
            <a:prstGeom prst="roundRect">
              <a:avLst/>
            </a:prstGeom>
          </p:spPr>
          <p:txBody>
            <a:bodyPr wrap="square">
              <a:spAutoFit/>
            </a:bodyPr>
            <a:lstStyle/>
            <a:p>
              <a:pPr algn="ctr">
                <a:spcBef>
                  <a:spcPct val="50000"/>
                </a:spcBef>
              </a:pPr>
              <a:r>
                <a:rPr kumimoji="1" lang="en-US" b="1" dirty="0" smtClean="0">
                  <a:ln>
                    <a:solidFill>
                      <a:sysClr val="windowText" lastClr="000000"/>
                    </a:solidFill>
                  </a:ln>
                  <a:solidFill>
                    <a:srgbClr val="FFFF00"/>
                  </a:solidFill>
                  <a:latin typeface="Comic Sans MS" pitchFamily="66" charset="0"/>
                </a:rPr>
                <a:t>Domestic power supply is 220 V</a:t>
              </a:r>
              <a:endParaRPr kumimoji="1" lang="en-US" b="1" dirty="0">
                <a:ln>
                  <a:solidFill>
                    <a:sysClr val="windowText" lastClr="000000"/>
                  </a:solidFill>
                </a:ln>
                <a:solidFill>
                  <a:srgbClr val="FFFF00"/>
                </a:solidFill>
                <a:latin typeface="Comic Sans MS" pitchFamily="66" charset="0"/>
              </a:endParaRPr>
            </a:p>
          </p:txBody>
        </p:sp>
      </p:grpSp>
      <p:grpSp>
        <p:nvGrpSpPr>
          <p:cNvPr id="10" name="Group 9"/>
          <p:cNvGrpSpPr/>
          <p:nvPr/>
        </p:nvGrpSpPr>
        <p:grpSpPr>
          <a:xfrm>
            <a:off x="2667000" y="4248150"/>
            <a:ext cx="1943100" cy="781764"/>
            <a:chOff x="3392370" y="-1293668"/>
            <a:chExt cx="1943100" cy="781764"/>
          </a:xfrm>
        </p:grpSpPr>
        <p:sp>
          <p:nvSpPr>
            <p:cNvPr id="11" name="Rounded Rectangular Callout 10"/>
            <p:cNvSpPr/>
            <p:nvPr/>
          </p:nvSpPr>
          <p:spPr>
            <a:xfrm>
              <a:off x="3636242" y="-1293668"/>
              <a:ext cx="1448815" cy="679008"/>
            </a:xfrm>
            <a:prstGeom prst="wedgeRoundRectCallout">
              <a:avLst>
                <a:gd name="adj1" fmla="val -52343"/>
                <a:gd name="adj2" fmla="val 96458"/>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rgbClr val="FF0000"/>
                </a:solidFill>
              </a:endParaRPr>
            </a:p>
          </p:txBody>
        </p:sp>
        <p:sp>
          <p:nvSpPr>
            <p:cNvPr id="12" name="Rounded Rectangle 11"/>
            <p:cNvSpPr/>
            <p:nvPr/>
          </p:nvSpPr>
          <p:spPr>
            <a:xfrm>
              <a:off x="3392370" y="-1226993"/>
              <a:ext cx="1943100" cy="715089"/>
            </a:xfrm>
            <a:prstGeom prst="roundRect">
              <a:avLst/>
            </a:prstGeom>
          </p:spPr>
          <p:txBody>
            <a:bodyPr wrap="square">
              <a:spAutoFit/>
            </a:bodyPr>
            <a:lstStyle/>
            <a:p>
              <a:pPr algn="ctr">
                <a:spcBef>
                  <a:spcPct val="50000"/>
                </a:spcBef>
              </a:pPr>
              <a:r>
                <a:rPr kumimoji="1" lang="en-US" b="1" dirty="0" smtClean="0">
                  <a:ln>
                    <a:solidFill>
                      <a:sysClr val="windowText" lastClr="000000"/>
                    </a:solidFill>
                  </a:ln>
                  <a:solidFill>
                    <a:srgbClr val="FFFF00"/>
                  </a:solidFill>
                  <a:latin typeface="Comic Sans MS" pitchFamily="66" charset="0"/>
                </a:rPr>
                <a:t>Earth is at zero potential</a:t>
              </a:r>
              <a:endParaRPr kumimoji="1" lang="en-US" b="1" dirty="0">
                <a:ln>
                  <a:solidFill>
                    <a:sysClr val="windowText" lastClr="000000"/>
                  </a:solidFill>
                </a:ln>
                <a:solidFill>
                  <a:srgbClr val="FFFF00"/>
                </a:solidFill>
                <a:latin typeface="Comic Sans MS" pitchFamily="66" charset="0"/>
              </a:endParaRPr>
            </a:p>
          </p:txBody>
        </p:sp>
      </p:grpSp>
      <p:sp>
        <p:nvSpPr>
          <p:cNvPr id="26" name="Rounded Rectangle 25"/>
          <p:cNvSpPr/>
          <p:nvPr/>
        </p:nvSpPr>
        <p:spPr>
          <a:xfrm>
            <a:off x="5363694" y="1364058"/>
            <a:ext cx="2961156" cy="1779192"/>
          </a:xfrm>
          <a:prstGeom prst="roundRect">
            <a:avLst>
              <a:gd name="adj" fmla="val 8880"/>
            </a:avLst>
          </a:prstGeom>
          <a:solidFill>
            <a:schemeClr val="tx1">
              <a:alpha val="4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431279" y="2618789"/>
            <a:ext cx="300082"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00"/>
                </a:solidFill>
                <a:effectLst/>
                <a:uLnTx/>
                <a:uFillTx/>
              </a:rPr>
              <a:t>+</a:t>
            </a:r>
          </a:p>
        </p:txBody>
      </p:sp>
      <p:sp>
        <p:nvSpPr>
          <p:cNvPr id="28" name="TextBox 27"/>
          <p:cNvSpPr txBox="1"/>
          <p:nvPr/>
        </p:nvSpPr>
        <p:spPr>
          <a:xfrm>
            <a:off x="6883761" y="2627523"/>
            <a:ext cx="300082" cy="369332"/>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kern="0" dirty="0" smtClean="0">
                <a:solidFill>
                  <a:srgbClr val="FFFF00"/>
                </a:solidFill>
              </a:rPr>
              <a:t>–</a:t>
            </a:r>
            <a:endParaRPr kumimoji="0" lang="en-US" sz="1800" b="1" i="0" u="none" strike="noStrike" kern="0" cap="none" spc="0" normalizeH="0" baseline="0" noProof="0" dirty="0">
              <a:ln>
                <a:noFill/>
              </a:ln>
              <a:solidFill>
                <a:srgbClr val="FFFF00"/>
              </a:solidFill>
              <a:effectLst/>
              <a:uLnTx/>
              <a:uFillTx/>
            </a:endParaRPr>
          </a:p>
        </p:txBody>
      </p:sp>
      <p:grpSp>
        <p:nvGrpSpPr>
          <p:cNvPr id="29" name="Group 28"/>
          <p:cNvGrpSpPr/>
          <p:nvPr/>
        </p:nvGrpSpPr>
        <p:grpSpPr>
          <a:xfrm>
            <a:off x="6004930" y="1873539"/>
            <a:ext cx="1707507" cy="1258390"/>
            <a:chOff x="6519280" y="1049290"/>
            <a:chExt cx="1707507" cy="1258390"/>
          </a:xfrm>
        </p:grpSpPr>
        <p:grpSp>
          <p:nvGrpSpPr>
            <p:cNvPr id="30" name="Group 29"/>
            <p:cNvGrpSpPr/>
            <p:nvPr/>
          </p:nvGrpSpPr>
          <p:grpSpPr>
            <a:xfrm>
              <a:off x="6519280" y="1049290"/>
              <a:ext cx="1707507" cy="1070875"/>
              <a:chOff x="6519280" y="1049290"/>
              <a:chExt cx="1707507" cy="1070875"/>
            </a:xfrm>
          </p:grpSpPr>
          <p:cxnSp>
            <p:nvCxnSpPr>
              <p:cNvPr id="33" name="Straight Connector 32"/>
              <p:cNvCxnSpPr/>
              <p:nvPr/>
            </p:nvCxnSpPr>
            <p:spPr>
              <a:xfrm>
                <a:off x="6534856" y="1049290"/>
                <a:ext cx="0" cy="1070875"/>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6525330" y="2105011"/>
                <a:ext cx="731520"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8211256" y="1049290"/>
                <a:ext cx="0" cy="107087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7403827" y="2105003"/>
                <a:ext cx="822960" cy="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flipV="1">
                <a:off x="6519280" y="1060327"/>
                <a:ext cx="774057"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a:off x="7395730" y="1062709"/>
                <a:ext cx="829812" cy="0"/>
              </a:xfrm>
              <a:prstGeom prst="line">
                <a:avLst/>
              </a:prstGeom>
            </p:spPr>
            <p:style>
              <a:lnRef idx="3">
                <a:schemeClr val="dk1"/>
              </a:lnRef>
              <a:fillRef idx="0">
                <a:schemeClr val="dk1"/>
              </a:fillRef>
              <a:effectRef idx="2">
                <a:schemeClr val="dk1"/>
              </a:effectRef>
              <a:fontRef idx="minor">
                <a:schemeClr val="tx1"/>
              </a:fontRef>
            </p:style>
          </p:cxnSp>
        </p:grpSp>
        <p:cxnSp>
          <p:nvCxnSpPr>
            <p:cNvPr id="31" name="Straight Connector 30"/>
            <p:cNvCxnSpPr/>
            <p:nvPr/>
          </p:nvCxnSpPr>
          <p:spPr>
            <a:xfrm rot="5400000">
              <a:off x="7055211" y="2117180"/>
              <a:ext cx="381000" cy="0"/>
            </a:xfrm>
            <a:prstGeom prst="line">
              <a:avLst/>
            </a:prstGeom>
            <a:noFill/>
            <a:ln w="28575" cap="flat" cmpd="sng" algn="ctr">
              <a:solidFill>
                <a:sysClr val="windowText" lastClr="000000"/>
              </a:solidFill>
              <a:prstDash val="solid"/>
            </a:ln>
            <a:effectLst/>
          </p:spPr>
        </p:cxnSp>
        <p:cxnSp>
          <p:nvCxnSpPr>
            <p:cNvPr id="32" name="Straight Connector 31"/>
            <p:cNvCxnSpPr/>
            <p:nvPr/>
          </p:nvCxnSpPr>
          <p:spPr>
            <a:xfrm rot="5400000">
              <a:off x="7306671" y="2098389"/>
              <a:ext cx="182880" cy="0"/>
            </a:xfrm>
            <a:prstGeom prst="line">
              <a:avLst/>
            </a:prstGeom>
            <a:noFill/>
            <a:ln w="28575" cap="flat" cmpd="sng" algn="ctr">
              <a:solidFill>
                <a:sysClr val="windowText" lastClr="000000"/>
              </a:solidFill>
              <a:prstDash val="solid"/>
            </a:ln>
            <a:effectLst/>
          </p:spPr>
        </p:cxnSp>
      </p:grpSp>
      <p:sp>
        <p:nvSpPr>
          <p:cNvPr id="39" name="Flowchart: Connector 38"/>
          <p:cNvSpPr/>
          <p:nvPr/>
        </p:nvSpPr>
        <p:spPr>
          <a:xfrm flipH="1">
            <a:off x="6639265" y="2902252"/>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pic>
        <p:nvPicPr>
          <p:cNvPr id="40" name="Picture 3" descr="D:\d drive\MJ WORK\Pooja mam (physics)\Rahul sir\Ch-4_ELECTRIC SPARK (NEW)\Raw file\5_watt_pearl_gls_led_light_bulb_edison_screw_e27_ cop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5161" y="1419199"/>
            <a:ext cx="345366" cy="5677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d drive\MJ WORK\Pooja mam (physics)\Rahul sir\Ch-4_ELECTRIC SPARK (NEW)\Raw file\glow blub.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652396" y="1415666"/>
            <a:ext cx="345365" cy="567771"/>
          </a:xfrm>
          <a:prstGeom prst="rect">
            <a:avLst/>
          </a:prstGeom>
          <a:noFill/>
          <a:effectLst>
            <a:glow>
              <a:srgbClr val="FB3737"/>
            </a:glow>
          </a:effectLst>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4680873" y="3064280"/>
            <a:ext cx="1324057" cy="652787"/>
            <a:chOff x="3284172" y="-1619642"/>
            <a:chExt cx="1324057" cy="652787"/>
          </a:xfrm>
        </p:grpSpPr>
        <p:sp>
          <p:nvSpPr>
            <p:cNvPr id="43" name="Rounded Rectangular Callout 42"/>
            <p:cNvSpPr/>
            <p:nvPr/>
          </p:nvSpPr>
          <p:spPr>
            <a:xfrm>
              <a:off x="3335856" y="-1619642"/>
              <a:ext cx="1240489" cy="652787"/>
            </a:xfrm>
            <a:prstGeom prst="wedgeRoundRectCallout">
              <a:avLst>
                <a:gd name="adj1" fmla="val 49792"/>
                <a:gd name="adj2" fmla="val -107289"/>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284172" y="-1619250"/>
              <a:ext cx="1324057" cy="646331"/>
            </a:xfrm>
            <a:prstGeom prst="rect">
              <a:avLst/>
            </a:prstGeom>
          </p:spPr>
          <p:txBody>
            <a:bodyPr wrap="square">
              <a:spAutoFit/>
            </a:bodyPr>
            <a:lstStyle/>
            <a:p>
              <a:pPr algn="ctr">
                <a:spcBef>
                  <a:spcPct val="50000"/>
                </a:spcBef>
              </a:pPr>
              <a:r>
                <a:rPr kumimoji="1" lang="en-US" b="1" dirty="0">
                  <a:latin typeface="+mj-lt"/>
                </a:rPr>
                <a:t>This is similar </a:t>
              </a:r>
              <a:r>
                <a:rPr kumimoji="1" lang="en-US" b="1" dirty="0" smtClean="0">
                  <a:latin typeface="+mj-lt"/>
                </a:rPr>
                <a:t>to</a:t>
              </a:r>
              <a:endParaRPr kumimoji="1" lang="en-US" b="1" dirty="0">
                <a:latin typeface="+mj-lt"/>
              </a:endParaRPr>
            </a:p>
          </p:txBody>
        </p:sp>
      </p:grpSp>
      <p:sp>
        <p:nvSpPr>
          <p:cNvPr id="48" name="Rectangle 47"/>
          <p:cNvSpPr/>
          <p:nvPr/>
        </p:nvSpPr>
        <p:spPr>
          <a:xfrm>
            <a:off x="7673949" y="2375092"/>
            <a:ext cx="45905" cy="1987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flipH="1">
            <a:off x="6638926" y="2903076"/>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sp>
        <p:nvSpPr>
          <p:cNvPr id="52" name="Rounded Rectangle 51"/>
          <p:cNvSpPr/>
          <p:nvPr/>
        </p:nvSpPr>
        <p:spPr>
          <a:xfrm>
            <a:off x="4439945" y="1816179"/>
            <a:ext cx="817855" cy="374571"/>
          </a:xfrm>
          <a:prstGeom prst="roundRect">
            <a:avLst/>
          </a:prstGeom>
          <a:noFill/>
          <a:ln>
            <a:noFill/>
          </a:ln>
        </p:spPr>
        <p:style>
          <a:lnRef idx="3">
            <a:schemeClr val="lt1"/>
          </a:lnRef>
          <a:fillRef idx="1">
            <a:schemeClr val="accent6"/>
          </a:fillRef>
          <a:effectRef idx="1">
            <a:schemeClr val="accent6"/>
          </a:effectRef>
          <a:fontRef idx="minor">
            <a:schemeClr val="lt1"/>
          </a:fontRef>
        </p:style>
        <p:txBody>
          <a:bodyPr wrap="none">
            <a:spAutoFit/>
          </a:bodyPr>
          <a:lstStyle/>
          <a:p>
            <a:r>
              <a:rPr kumimoji="1" lang="en-US" sz="1600" b="1" dirty="0">
                <a:solidFill>
                  <a:schemeClr val="tx1"/>
                </a:solidFill>
                <a:latin typeface="Comic Sans MS" pitchFamily="66" charset="0"/>
              </a:rPr>
              <a:t>220 V</a:t>
            </a:r>
            <a:endParaRPr lang="en-US" sz="1600" dirty="0">
              <a:solidFill>
                <a:schemeClr val="tx1"/>
              </a:solidFill>
              <a:latin typeface="Comic Sans MS" pitchFamily="66" charset="0"/>
            </a:endParaRPr>
          </a:p>
        </p:txBody>
      </p:sp>
      <p:sp>
        <p:nvSpPr>
          <p:cNvPr id="53" name="Rounded Rectangle 52"/>
          <p:cNvSpPr/>
          <p:nvPr/>
        </p:nvSpPr>
        <p:spPr>
          <a:xfrm>
            <a:off x="2263606" y="4248150"/>
            <a:ext cx="568506" cy="374571"/>
          </a:xfrm>
          <a:prstGeom prst="roundRect">
            <a:avLst/>
          </a:prstGeom>
          <a:noFill/>
          <a:ln>
            <a:noFill/>
          </a:ln>
        </p:spPr>
        <p:style>
          <a:lnRef idx="3">
            <a:schemeClr val="lt1"/>
          </a:lnRef>
          <a:fillRef idx="1">
            <a:schemeClr val="accent6"/>
          </a:fillRef>
          <a:effectRef idx="1">
            <a:schemeClr val="accent6"/>
          </a:effectRef>
          <a:fontRef idx="minor">
            <a:schemeClr val="lt1"/>
          </a:fontRef>
        </p:style>
        <p:txBody>
          <a:bodyPr wrap="none">
            <a:spAutoFit/>
          </a:bodyPr>
          <a:lstStyle/>
          <a:p>
            <a:r>
              <a:rPr kumimoji="1" lang="en-US" sz="1600" b="1" dirty="0" smtClean="0">
                <a:solidFill>
                  <a:schemeClr val="tx1"/>
                </a:solidFill>
                <a:latin typeface="Comic Sans MS" pitchFamily="66" charset="0"/>
              </a:rPr>
              <a:t>0 V</a:t>
            </a:r>
            <a:endParaRPr lang="en-US" sz="1600" dirty="0">
              <a:solidFill>
                <a:schemeClr val="tx1"/>
              </a:solidFill>
              <a:latin typeface="Comic Sans MS" pitchFamily="66" charset="0"/>
            </a:endParaRPr>
          </a:p>
        </p:txBody>
      </p:sp>
      <p:sp>
        <p:nvSpPr>
          <p:cNvPr id="57" name="Rectangle 56"/>
          <p:cNvSpPr/>
          <p:nvPr/>
        </p:nvSpPr>
        <p:spPr>
          <a:xfrm>
            <a:off x="1981200" y="184150"/>
            <a:ext cx="4661365" cy="646331"/>
          </a:xfrm>
          <a:prstGeom prst="rect">
            <a:avLst/>
          </a:prstGeom>
        </p:spPr>
        <p:txBody>
          <a:bodyPr wrap="square">
            <a:spAutoFit/>
          </a:bodyPr>
          <a:lstStyle/>
          <a:p>
            <a:pPr algn="ctr"/>
            <a:r>
              <a:rPr lang="en-US" b="1" dirty="0">
                <a:effectLst>
                  <a:glow rad="254000">
                    <a:schemeClr val="bg1">
                      <a:alpha val="55000"/>
                    </a:schemeClr>
                  </a:glow>
                </a:effectLst>
                <a:latin typeface="Comic Sans MS" pitchFamily="66" charset="0"/>
              </a:rPr>
              <a:t>Wire carrying electricity should not be </a:t>
            </a:r>
            <a:endParaRPr lang="en-US" b="1" dirty="0" smtClean="0">
              <a:effectLst>
                <a:glow rad="254000">
                  <a:schemeClr val="bg1">
                    <a:alpha val="55000"/>
                  </a:schemeClr>
                </a:glow>
              </a:effectLst>
              <a:latin typeface="Comic Sans MS" pitchFamily="66" charset="0"/>
            </a:endParaRPr>
          </a:p>
          <a:p>
            <a:pPr algn="ctr"/>
            <a:r>
              <a:rPr lang="en-US" b="1" dirty="0" smtClean="0">
                <a:effectLst>
                  <a:glow rad="254000">
                    <a:schemeClr val="bg1">
                      <a:alpha val="55000"/>
                    </a:schemeClr>
                  </a:glow>
                </a:effectLst>
                <a:latin typeface="Comic Sans MS" pitchFamily="66" charset="0"/>
              </a:rPr>
              <a:t>touched </a:t>
            </a:r>
            <a:r>
              <a:rPr lang="en-US" b="1" dirty="0">
                <a:effectLst>
                  <a:glow rad="254000">
                    <a:schemeClr val="bg1">
                      <a:alpha val="55000"/>
                    </a:schemeClr>
                  </a:glow>
                </a:effectLst>
                <a:latin typeface="Comic Sans MS" pitchFamily="66" charset="0"/>
              </a:rPr>
              <a:t>bare footed</a:t>
            </a:r>
          </a:p>
        </p:txBody>
      </p:sp>
      <p:pic>
        <p:nvPicPr>
          <p:cNvPr id="2051" name="Picture 3" descr="D:\d drive\MJ WORK\Pooja mam (physics)\CBSE (X)\Raw\PNGPIX-COM-Chalk-Arrow-PNG-Transparent-Image-500x61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037702" flipV="1">
            <a:off x="2412082" y="4585795"/>
            <a:ext cx="300225" cy="37167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 descr="D:\d drive\MJ WORK\Pooja mam (physics)\CBSE (X)\Raw\PNGPIX-COM-Chalk-Arrow-PNG-Transparent-Image-500x619.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037702" flipV="1">
            <a:off x="4465782" y="2161583"/>
            <a:ext cx="300225" cy="37167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D:\d drive\MJ WORK\Pooja mam (physics)\CBSE (X)\Raw\777.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786" t="2132" r="47407"/>
          <a:stretch/>
        </p:blipFill>
        <p:spPr bwMode="auto">
          <a:xfrm flipH="1">
            <a:off x="2231161" y="1401001"/>
            <a:ext cx="2022688" cy="361789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D:\d drive\MJ WORK\Pooja mam (physics)\CBSE (X)\Raw\333.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9340" r="32222"/>
          <a:stretch/>
        </p:blipFill>
        <p:spPr bwMode="auto">
          <a:xfrm flipH="1">
            <a:off x="1957105" y="1073248"/>
            <a:ext cx="2722843" cy="3848002"/>
          </a:xfrm>
          <a:prstGeom prst="rect">
            <a:avLst/>
          </a:prstGeom>
          <a:noFill/>
          <a:extLst>
            <a:ext uri="{909E8E84-426E-40DD-AFC4-6F175D3DCCD1}">
              <a14:hiddenFill xmlns:a14="http://schemas.microsoft.com/office/drawing/2010/main">
                <a:solidFill>
                  <a:srgbClr val="FFFFFF"/>
                </a:solidFill>
              </a14:hiddenFill>
            </a:ext>
          </a:extLst>
        </p:spPr>
      </p:pic>
      <p:sp>
        <p:nvSpPr>
          <p:cNvPr id="49" name="Flowchart: Connector 48"/>
          <p:cNvSpPr/>
          <p:nvPr/>
        </p:nvSpPr>
        <p:spPr>
          <a:xfrm flipH="1">
            <a:off x="4146309" y="2975187"/>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sp>
        <p:nvSpPr>
          <p:cNvPr id="50" name="Flowchart: Connector 49"/>
          <p:cNvSpPr/>
          <p:nvPr/>
        </p:nvSpPr>
        <p:spPr>
          <a:xfrm flipH="1">
            <a:off x="3997312" y="2993835"/>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grpSp>
        <p:nvGrpSpPr>
          <p:cNvPr id="64" name="Group 63"/>
          <p:cNvGrpSpPr/>
          <p:nvPr/>
        </p:nvGrpSpPr>
        <p:grpSpPr>
          <a:xfrm>
            <a:off x="3886200" y="3730050"/>
            <a:ext cx="2326545" cy="584775"/>
            <a:chOff x="941471" y="3409950"/>
            <a:chExt cx="2326545" cy="584775"/>
          </a:xfrm>
        </p:grpSpPr>
        <p:sp>
          <p:nvSpPr>
            <p:cNvPr id="65" name="Isosceles Triangle 8"/>
            <p:cNvSpPr/>
            <p:nvPr/>
          </p:nvSpPr>
          <p:spPr>
            <a:xfrm>
              <a:off x="941471" y="3426494"/>
              <a:ext cx="2326545" cy="551686"/>
            </a:xfrm>
            <a:prstGeom prst="rect">
              <a:avLst/>
            </a:prstGeom>
            <a:gradFill flip="none" rotWithShape="1">
              <a:gsLst>
                <a:gs pos="0">
                  <a:schemeClr val="bg1">
                    <a:alpha val="22000"/>
                    <a:lumMod val="0"/>
                    <a:lumOff val="100000"/>
                  </a:schemeClr>
                </a:gs>
                <a:gs pos="93000">
                  <a:srgbClr val="00FFFF">
                    <a:lumMod val="72000"/>
                    <a:lumOff val="28000"/>
                  </a:srgbClr>
                </a:gs>
              </a:gsLst>
              <a:lin ang="10800000" scaled="1"/>
              <a:tileRect/>
            </a:gra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4249" y="3409950"/>
              <a:ext cx="2303767" cy="584775"/>
            </a:xfrm>
            <a:prstGeom prst="rect">
              <a:avLst/>
            </a:prstGeom>
          </p:spPr>
          <p:txBody>
            <a:bodyPr wrap="square">
              <a:spAutoFit/>
            </a:bodyPr>
            <a:lstStyle/>
            <a:p>
              <a:pPr>
                <a:spcBef>
                  <a:spcPts val="0"/>
                </a:spcBef>
              </a:pPr>
              <a:r>
                <a:rPr lang="en-US" sz="1600" b="1" dirty="0"/>
                <a:t>Human body is a good conductor of electricity </a:t>
              </a:r>
            </a:p>
          </p:txBody>
        </p:sp>
      </p:grpSp>
      <p:grpSp>
        <p:nvGrpSpPr>
          <p:cNvPr id="58" name="Group 57"/>
          <p:cNvGrpSpPr/>
          <p:nvPr/>
        </p:nvGrpSpPr>
        <p:grpSpPr>
          <a:xfrm>
            <a:off x="4505740" y="1200150"/>
            <a:ext cx="3952460" cy="1378176"/>
            <a:chOff x="4785515" y="4591084"/>
            <a:chExt cx="3952460" cy="1378176"/>
          </a:xfrm>
        </p:grpSpPr>
        <p:sp>
          <p:nvSpPr>
            <p:cNvPr id="67" name="Isosceles Triangle 8"/>
            <p:cNvSpPr/>
            <p:nvPr/>
          </p:nvSpPr>
          <p:spPr>
            <a:xfrm>
              <a:off x="4785515" y="4902265"/>
              <a:ext cx="3599528" cy="807725"/>
            </a:xfrm>
            <a:prstGeom prst="rect">
              <a:avLst/>
            </a:prstGeom>
            <a:solidFill>
              <a:schemeClr val="bg1"/>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4887295" y="4880401"/>
              <a:ext cx="3345348" cy="830997"/>
            </a:xfrm>
            <a:prstGeom prst="rect">
              <a:avLst/>
            </a:prstGeom>
          </p:spPr>
          <p:txBody>
            <a:bodyPr wrap="square">
              <a:spAutoFit/>
            </a:bodyPr>
            <a:lstStyle/>
            <a:p>
              <a:pPr>
                <a:spcBef>
                  <a:spcPts val="0"/>
                </a:spcBef>
              </a:pPr>
              <a:r>
                <a:rPr lang="en-US" sz="1600" b="1" dirty="0"/>
                <a:t>So current will flow from higher potential to lower potential and the person will get a shock</a:t>
              </a:r>
            </a:p>
          </p:txBody>
        </p:sp>
        <p:pic>
          <p:nvPicPr>
            <p:cNvPr id="69" name="Picture 3" descr="D:\d drive\MJ WORK\Pooja mam (physics)\CBSE (X)\Raw\b762f5e4fda748c63328b2f8d4629384_free-electrician-clip-art-free-electrician-clipart-images_649-1097.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28" y="4591084"/>
              <a:ext cx="815347" cy="13781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4635128" y="3746594"/>
            <a:ext cx="2326545" cy="584775"/>
            <a:chOff x="941471" y="3409950"/>
            <a:chExt cx="2326545" cy="584775"/>
          </a:xfrm>
        </p:grpSpPr>
        <p:sp>
          <p:nvSpPr>
            <p:cNvPr id="72" name="Isosceles Triangle 8"/>
            <p:cNvSpPr/>
            <p:nvPr/>
          </p:nvSpPr>
          <p:spPr>
            <a:xfrm>
              <a:off x="941471" y="3426494"/>
              <a:ext cx="2326545" cy="551686"/>
            </a:xfrm>
            <a:prstGeom prst="rect">
              <a:avLst/>
            </a:prstGeom>
            <a:gradFill flip="none" rotWithShape="1">
              <a:gsLst>
                <a:gs pos="0">
                  <a:schemeClr val="bg1">
                    <a:alpha val="22000"/>
                    <a:lumMod val="0"/>
                    <a:lumOff val="100000"/>
                  </a:schemeClr>
                </a:gs>
                <a:gs pos="93000">
                  <a:srgbClr val="00FFFF">
                    <a:lumMod val="72000"/>
                    <a:lumOff val="28000"/>
                  </a:srgbClr>
                </a:gs>
              </a:gsLst>
              <a:lin ang="10800000" scaled="1"/>
              <a:tileRect/>
            </a:gra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964249" y="3409950"/>
              <a:ext cx="2303767" cy="584775"/>
            </a:xfrm>
            <a:prstGeom prst="rect">
              <a:avLst/>
            </a:prstGeom>
          </p:spPr>
          <p:txBody>
            <a:bodyPr wrap="square">
              <a:spAutoFit/>
            </a:bodyPr>
            <a:lstStyle/>
            <a:p>
              <a:pPr>
                <a:spcBef>
                  <a:spcPts val="0"/>
                </a:spcBef>
              </a:pPr>
              <a:r>
                <a:rPr lang="en-US" sz="1600" b="1" dirty="0"/>
                <a:t>If circuit is broken,</a:t>
              </a:r>
            </a:p>
            <a:p>
              <a:pPr>
                <a:spcBef>
                  <a:spcPts val="0"/>
                </a:spcBef>
              </a:pPr>
              <a:r>
                <a:rPr lang="en-US" sz="1600" b="1" dirty="0"/>
                <a:t>current will not flow</a:t>
              </a:r>
            </a:p>
          </p:txBody>
        </p:sp>
      </p:grpSp>
    </p:spTree>
    <p:extLst>
      <p:ext uri="{BB962C8B-B14F-4D97-AF65-F5344CB8AC3E}">
        <p14:creationId xmlns:p14="http://schemas.microsoft.com/office/powerpoint/2010/main" val="124580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par>
                                <p:cTn id="10" presetID="6" presetClass="emph" presetSubtype="0" repeatCount="indefinite" autoRev="1" fill="hold" grpId="1" nodeType="withEffect">
                                  <p:stCondLst>
                                    <p:cond delay="200"/>
                                  </p:stCondLst>
                                  <p:endCondLst>
                                    <p:cond evt="onNext" delay="0">
                                      <p:tgtEl>
                                        <p:sldTgt/>
                                      </p:tgtEl>
                                    </p:cond>
                                  </p:endCondLst>
                                  <p:childTnLst>
                                    <p:animScale>
                                      <p:cBhvr>
                                        <p:cTn id="11" dur="500" fill="hold"/>
                                        <p:tgtEl>
                                          <p:spTgt spid="57"/>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1000"/>
                                        <p:tgtEl>
                                          <p:spTgt spid="60"/>
                                        </p:tgtEl>
                                      </p:cBhvr>
                                    </p:animEffect>
                                    <p:anim calcmode="lin" valueType="num">
                                      <p:cBhvr>
                                        <p:cTn id="17" dur="1000" fill="hold"/>
                                        <p:tgtEl>
                                          <p:spTgt spid="60"/>
                                        </p:tgtEl>
                                        <p:attrNameLst>
                                          <p:attrName>ppt_x</p:attrName>
                                        </p:attrNameLst>
                                      </p:cBhvr>
                                      <p:tavLst>
                                        <p:tav tm="0">
                                          <p:val>
                                            <p:strVal val="#ppt_x"/>
                                          </p:val>
                                        </p:tav>
                                        <p:tav tm="100000">
                                          <p:val>
                                            <p:strVal val="#ppt_x"/>
                                          </p:val>
                                        </p:tav>
                                      </p:tavLst>
                                    </p:anim>
                                    <p:anim calcmode="lin" valueType="num">
                                      <p:cBhvr>
                                        <p:cTn id="18" dur="1000" fill="hold"/>
                                        <p:tgtEl>
                                          <p:spTgt spid="6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051"/>
                                        </p:tgtEl>
                                        <p:attrNameLst>
                                          <p:attrName>style.visibility</p:attrName>
                                        </p:attrNameLst>
                                      </p:cBhvr>
                                      <p:to>
                                        <p:strVal val="visible"/>
                                      </p:to>
                                    </p:set>
                                    <p:animEffect transition="in" filter="fade">
                                      <p:cBhvr>
                                        <p:cTn id="32" dur="1000"/>
                                        <p:tgtEl>
                                          <p:spTgt spid="2051"/>
                                        </p:tgtEl>
                                      </p:cBhvr>
                                    </p:animEffect>
                                    <p:anim calcmode="lin" valueType="num">
                                      <p:cBhvr>
                                        <p:cTn id="33" dur="1000" fill="hold"/>
                                        <p:tgtEl>
                                          <p:spTgt spid="2051"/>
                                        </p:tgtEl>
                                        <p:attrNameLst>
                                          <p:attrName>ppt_x</p:attrName>
                                        </p:attrNameLst>
                                      </p:cBhvr>
                                      <p:tavLst>
                                        <p:tav tm="0">
                                          <p:val>
                                            <p:strVal val="#ppt_x"/>
                                          </p:val>
                                        </p:tav>
                                        <p:tav tm="100000">
                                          <p:val>
                                            <p:strVal val="#ppt_x"/>
                                          </p:val>
                                        </p:tav>
                                      </p:tavLst>
                                    </p:anim>
                                    <p:anim calcmode="lin" valueType="num">
                                      <p:cBhvr>
                                        <p:cTn id="34" dur="1000" fill="hold"/>
                                        <p:tgtEl>
                                          <p:spTgt spid="2051"/>
                                        </p:tgtEl>
                                        <p:attrNameLst>
                                          <p:attrName>ppt_y</p:attrName>
                                        </p:attrNameLst>
                                      </p:cBhvr>
                                      <p:tavLst>
                                        <p:tav tm="0">
                                          <p:val>
                                            <p:strVal val="#ppt_y+.1"/>
                                          </p:val>
                                        </p:tav>
                                        <p:tav tm="100000">
                                          <p:val>
                                            <p:strVal val="#ppt_y"/>
                                          </p:val>
                                        </p:tav>
                                      </p:tavLst>
                                    </p:anim>
                                  </p:childTnLst>
                                </p:cTn>
                              </p:par>
                              <p:par>
                                <p:cTn id="35" presetID="22" presetClass="entr" presetSubtype="2"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05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additive="base">
                                        <p:cTn id="57" dur="500" fill="hold"/>
                                        <p:tgtEl>
                                          <p:spTgt spid="62"/>
                                        </p:tgtEl>
                                        <p:attrNameLst>
                                          <p:attrName>ppt_x</p:attrName>
                                        </p:attrNameLst>
                                      </p:cBhvr>
                                      <p:tavLst>
                                        <p:tav tm="0">
                                          <p:val>
                                            <p:strVal val="#ppt_x"/>
                                          </p:val>
                                        </p:tav>
                                        <p:tav tm="100000">
                                          <p:val>
                                            <p:strVal val="#ppt_x"/>
                                          </p:val>
                                        </p:tav>
                                      </p:tavLst>
                                    </p:anim>
                                    <p:anim calcmode="lin" valueType="num">
                                      <p:cBhvr additive="base">
                                        <p:cTn id="5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barn(inVertical)">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xit" presetSubtype="21" fill="hold" nodeType="clickEffect">
                                  <p:stCondLst>
                                    <p:cond delay="0"/>
                                  </p:stCondLst>
                                  <p:childTnLst>
                                    <p:animEffect transition="out" filter="barn(inVertical)">
                                      <p:cBhvr>
                                        <p:cTn id="67" dur="500"/>
                                        <p:tgtEl>
                                          <p:spTgt spid="64"/>
                                        </p:tgtEl>
                                      </p:cBhvr>
                                    </p:animEffect>
                                    <p:set>
                                      <p:cBhvr>
                                        <p:cTn id="68" dur="1" fill="hold">
                                          <p:stCondLst>
                                            <p:cond delay="499"/>
                                          </p:stCondLst>
                                        </p:cTn>
                                        <p:tgtEl>
                                          <p:spTgt spid="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par>
                          <p:cTn id="75" fill="hold">
                            <p:stCondLst>
                              <p:cond delay="0"/>
                            </p:stCondLst>
                            <p:childTnLst>
                              <p:par>
                                <p:cTn id="76" presetID="0" presetClass="path" presetSubtype="0" repeatCount="indefinite" fill="hold" grpId="1" nodeType="afterEffect">
                                  <p:stCondLst>
                                    <p:cond delay="0"/>
                                  </p:stCondLst>
                                  <p:childTnLst>
                                    <p:animMotion origin="layout" path="M -3.61111E-6 -1.97531E-6 C -0.00312 0.00185 -0.00659 0.01266 -0.00902 0.01821 C -0.01111 0.02253 -0.01406 0.02438 -0.01614 0.0284 C -0.01718 0.03025 -0.01788 0.03334 -0.01909 0.03519 C -0.02152 0.0392 -0.02465 0.03951 -0.02743 0.04198 C -0.03975 0.05401 -0.04826 0.05062 -0.06406 0.05124 C -0.06857 0.05401 -0.06649 0.05247 -0.07014 0.05587 C -0.07309 0.06451 -0.07187 0.07932 -0.06892 0.08766 C -0.06701 0.11235 -0.06666 0.13704 -0.06892 0.16204 C -0.06875 0.17253 -0.06892 0.18334 -0.06823 0.19383 C -0.06805 0.19692 -0.06701 0.19908 -0.06649 0.20185 C -0.06597 0.20525 -0.06475 0.21235 -0.06475 0.21266 C -0.06371 0.22562 -0.06319 0.23364 -0.06302 0.24877 C -0.06267 0.26019 -0.06267 0.27161 -0.06232 0.28303 C -0.06198 0.29259 -0.0552 0.31327 -0.05104 0.31852 C -0.04757 0.32871 -0.04774 0.3429 -0.03975 0.34476 C -0.03385 0.34599 -0.03298 0.34599 -0.02916 0.34599 " pathEditMode="fixed" rAng="0" ptsTypes="ffffffffffffffffA">
                                      <p:cBhvr>
                                        <p:cTn id="77" dur="1000" fill="hold"/>
                                        <p:tgtEl>
                                          <p:spTgt spid="49"/>
                                        </p:tgtEl>
                                        <p:attrNameLst>
                                          <p:attrName>ppt_x</p:attrName>
                                          <p:attrName>ppt_y</p:attrName>
                                        </p:attrNameLst>
                                      </p:cBhvr>
                                      <p:rCtr x="-3663" y="17284"/>
                                    </p:animMotion>
                                  </p:childTnLst>
                                </p:cTn>
                              </p:par>
                              <p:par>
                                <p:cTn id="78" presetID="0" presetClass="path" presetSubtype="0" repeatCount="indefinite" fill="hold" grpId="1" nodeType="withEffect">
                                  <p:stCondLst>
                                    <p:cond delay="0"/>
                                  </p:stCondLst>
                                  <p:childTnLst>
                                    <p:animMotion origin="layout" path="M -4.16667E-6 0.01481 C 0.00209 0.02685 -0.00156 0.02993 -0.00295 0.03919 C -0.00486 0.05308 -0.01059 0.06358 -0.01666 0.06728 C -0.01822 0.07006 -0.02222 0.07253 -0.02222 0.07284 C -0.02673 0.07191 -0.03385 0.07222 -0.03836 0.06728 C -0.04322 0.06142 -0.04809 0.05771 -0.05347 0.05617 C -0.05711 0.05679 -0.06111 0.05709 -0.06493 0.0574 C -0.06753 0.05802 -0.06961 0.0645 -0.07239 0.06635 C -0.0743 0.07037 -0.07517 0.075 -0.07656 0.08024 C -0.0776 0.0895 -0.07795 0.10092 -0.08038 0.10925 C -0.08072 0.11574 -0.08159 0.11759 -0.08229 0.12314 C -0.08298 0.13333 -0.08385 0.14506 -0.08507 0.15432 C -0.08524 0.15648 -0.08576 0.15895 -0.08593 0.1608 C -0.08645 0.16388 -0.08697 0.16944 -0.08697 0.17006 C -0.08784 0.19845 -0.08559 0.22993 -0.08993 0.25833 C -0.09045 0.27253 -0.09305 0.2858 -0.09375 0.3 C -0.09427 0.31327 -0.09375 0.33549 -0.09791 0.34753 C -0.09947 0.35246 -0.10399 0.3537 -0.10642 0.35524 C -0.1085 0.35833 -0.11076 0.36018 -0.11302 0.36265 C -0.11354 0.36388 -0.11371 0.36605 -0.11371 0.36666 " pathEditMode="fixed" rAng="0" ptsTypes="fffffffffffffffffffA">
                                      <p:cBhvr>
                                        <p:cTn id="79" dur="1000" fill="hold"/>
                                        <p:tgtEl>
                                          <p:spTgt spid="50"/>
                                        </p:tgtEl>
                                        <p:attrNameLst>
                                          <p:attrName>ppt_x</p:attrName>
                                          <p:attrName>ppt_y</p:attrName>
                                        </p:attrNameLst>
                                      </p:cBhvr>
                                      <p:rCtr x="-5590" y="17593"/>
                                    </p:animMotion>
                                  </p:childTnLst>
                                </p:cTn>
                              </p:par>
                            </p:childTnLst>
                          </p:cTn>
                        </p:par>
                        <p:par>
                          <p:cTn id="80" fill="hold">
                            <p:stCondLst>
                              <p:cond delay="1000"/>
                            </p:stCondLst>
                            <p:childTnLst>
                              <p:par>
                                <p:cTn id="81" presetID="1" presetClass="exit" presetSubtype="0" fill="hold" nodeType="afterEffect">
                                  <p:stCondLst>
                                    <p:cond delay="0"/>
                                  </p:stCondLst>
                                  <p:childTnLst>
                                    <p:set>
                                      <p:cBhvr>
                                        <p:cTn id="82" dur="1" fill="hold">
                                          <p:stCondLst>
                                            <p:cond delay="0"/>
                                          </p:stCondLst>
                                        </p:cTn>
                                        <p:tgtEl>
                                          <p:spTgt spid="62"/>
                                        </p:tgtEl>
                                        <p:attrNameLst>
                                          <p:attrName>style.visibility</p:attrName>
                                        </p:attrNameLst>
                                      </p:cBhvr>
                                      <p:to>
                                        <p:strVal val="hidden"/>
                                      </p:to>
                                    </p:set>
                                  </p:childTnLst>
                                </p:cTn>
                              </p:par>
                            </p:childTnLst>
                          </p:cTn>
                        </p:par>
                        <p:par>
                          <p:cTn id="83" fill="hold">
                            <p:stCondLst>
                              <p:cond delay="1000"/>
                            </p:stCondLst>
                            <p:childTnLst>
                              <p:par>
                                <p:cTn id="84" presetID="1" presetClass="entr" presetSubtype="0" fill="hold" nodeType="afterEffect">
                                  <p:stCondLst>
                                    <p:cond delay="0"/>
                                  </p:stCondLst>
                                  <p:childTnLst>
                                    <p:set>
                                      <p:cBhvr>
                                        <p:cTn id="85" dur="1" fill="hold">
                                          <p:stCondLst>
                                            <p:cond delay="0"/>
                                          </p:stCondLst>
                                        </p:cTn>
                                        <p:tgtEl>
                                          <p:spTgt spid="6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nodeType="click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barn(inVertical)">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xit" presetSubtype="21" fill="hold" nodeType="clickEffect">
                                  <p:stCondLst>
                                    <p:cond delay="0"/>
                                  </p:stCondLst>
                                  <p:childTnLst>
                                    <p:animEffect transition="out" filter="barn(inVertical)">
                                      <p:cBhvr>
                                        <p:cTn id="94" dur="500"/>
                                        <p:tgtEl>
                                          <p:spTgt spid="58"/>
                                        </p:tgtEl>
                                      </p:cBhvr>
                                    </p:animEffect>
                                    <p:set>
                                      <p:cBhvr>
                                        <p:cTn id="95" dur="1" fill="hold">
                                          <p:stCondLst>
                                            <p:cond delay="499"/>
                                          </p:stCondLst>
                                        </p:cTn>
                                        <p:tgtEl>
                                          <p:spTgt spid="5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nodeType="click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barn(inVertical)">
                                      <p:cBhvr>
                                        <p:cTn id="100" dur="500"/>
                                        <p:tgtEl>
                                          <p:spTgt spid="42"/>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500"/>
                                        <p:tgtEl>
                                          <p:spTgt spid="26"/>
                                        </p:tgtEl>
                                      </p:cBhvr>
                                    </p:animEffect>
                                  </p:childTnLst>
                                </p:cTn>
                              </p:par>
                              <p:par>
                                <p:cTn id="105" presetID="10"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childTnLst>
                                </p:cTn>
                              </p:par>
                              <p:par>
                                <p:cTn id="108" presetID="1"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2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2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nodeType="clickEffect">
                                  <p:stCondLst>
                                    <p:cond delay="0"/>
                                  </p:stCondLst>
                                  <p:childTnLst>
                                    <p:set>
                                      <p:cBhvr>
                                        <p:cTn id="117" dur="1" fill="hold">
                                          <p:stCondLst>
                                            <p:cond delay="0"/>
                                          </p:stCondLst>
                                        </p:cTn>
                                        <p:tgtEl>
                                          <p:spTgt spid="42"/>
                                        </p:tgtEl>
                                        <p:attrNameLst>
                                          <p:attrName>style.visibility</p:attrName>
                                        </p:attrNameLst>
                                      </p:cBhvr>
                                      <p:to>
                                        <p:strVal val="hidden"/>
                                      </p:to>
                                    </p:set>
                                  </p:childTnLst>
                                </p:cTn>
                              </p:par>
                            </p:childTnLst>
                          </p:cTn>
                        </p:par>
                        <p:par>
                          <p:cTn id="118" fill="hold">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39"/>
                                        </p:tgtEl>
                                        <p:attrNameLst>
                                          <p:attrName>style.visibility</p:attrName>
                                        </p:attrNameLst>
                                      </p:cBhvr>
                                      <p:to>
                                        <p:strVal val="visible"/>
                                      </p:to>
                                    </p:set>
                                  </p:childTnLst>
                                </p:cTn>
                              </p:par>
                              <p:par>
                                <p:cTn id="121" presetID="0" presetClass="path" presetSubtype="0" accel="50000" decel="50000" fill="hold" grpId="1" nodeType="withEffect">
                                  <p:stCondLst>
                                    <p:cond delay="0"/>
                                  </p:stCondLst>
                                  <p:childTnLst>
                                    <p:animMotion origin="layout" path="M 0.00139 0.00185 L -0.071 0.00031 L -0.07031 -0.2037 L 0.11164 -0.20278 L 0.11164 0.00093 L 0.03195 -0.00093 " pathEditMode="relative" rAng="0" ptsTypes="AAAAAA">
                                      <p:cBhvr>
                                        <p:cTn id="122" dur="2000" fill="hold"/>
                                        <p:tgtEl>
                                          <p:spTgt spid="39"/>
                                        </p:tgtEl>
                                        <p:attrNameLst>
                                          <p:attrName>ppt_x</p:attrName>
                                          <p:attrName>ppt_y</p:attrName>
                                        </p:attrNameLst>
                                      </p:cBhvr>
                                      <p:rCtr x="1892" y="-10278"/>
                                    </p:animMotion>
                                  </p:childTnLst>
                                </p:cTn>
                              </p:par>
                            </p:childTnLst>
                          </p:cTn>
                        </p:par>
                        <p:par>
                          <p:cTn id="123" fill="hold">
                            <p:stCondLst>
                              <p:cond delay="20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2" nodeType="clickEffect">
                                  <p:stCondLst>
                                    <p:cond delay="0"/>
                                  </p:stCondLst>
                                  <p:childTnLst>
                                    <p:set>
                                      <p:cBhvr>
                                        <p:cTn id="130" dur="1" fill="hold">
                                          <p:stCondLst>
                                            <p:cond delay="0"/>
                                          </p:stCondLst>
                                        </p:cTn>
                                        <p:tgtEl>
                                          <p:spTgt spid="39"/>
                                        </p:tgtEl>
                                        <p:attrNameLst>
                                          <p:attrName>style.visibility</p:attrName>
                                        </p:attrNameLst>
                                      </p:cBhvr>
                                      <p:to>
                                        <p:strVal val="hidden"/>
                                      </p:to>
                                    </p:set>
                                  </p:childTnLst>
                                </p:cTn>
                              </p:par>
                            </p:childTnLst>
                          </p:cTn>
                        </p:par>
                        <p:par>
                          <p:cTn id="131" fill="hold">
                            <p:stCondLst>
                              <p:cond delay="0"/>
                            </p:stCondLst>
                            <p:childTnLst>
                              <p:par>
                                <p:cTn id="132" presetID="16" presetClass="entr" presetSubtype="21" fill="hold" nodeType="afterEffect">
                                  <p:stCondLst>
                                    <p:cond delay="0"/>
                                  </p:stCondLst>
                                  <p:childTnLst>
                                    <p:set>
                                      <p:cBhvr>
                                        <p:cTn id="133" dur="1" fill="hold">
                                          <p:stCondLst>
                                            <p:cond delay="0"/>
                                          </p:stCondLst>
                                        </p:cTn>
                                        <p:tgtEl>
                                          <p:spTgt spid="71"/>
                                        </p:tgtEl>
                                        <p:attrNameLst>
                                          <p:attrName>style.visibility</p:attrName>
                                        </p:attrNameLst>
                                      </p:cBhvr>
                                      <p:to>
                                        <p:strVal val="visible"/>
                                      </p:to>
                                    </p:set>
                                    <p:animEffect transition="in" filter="barn(inVertical)">
                                      <p:cBhvr>
                                        <p:cTn id="134" dur="500"/>
                                        <p:tgtEl>
                                          <p:spTgt spid="71"/>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fade">
                                      <p:cBhvr>
                                        <p:cTn id="138" dur="500"/>
                                        <p:tgtEl>
                                          <p:spTgt spid="48"/>
                                        </p:tgtEl>
                                      </p:cBhvr>
                                    </p:animEffect>
                                  </p:childTnLst>
                                </p:cTn>
                              </p:par>
                            </p:childTnLst>
                          </p:cTn>
                        </p:par>
                        <p:par>
                          <p:cTn id="139" fill="hold">
                            <p:stCondLst>
                              <p:cond delay="1000"/>
                            </p:stCondLst>
                            <p:childTnLst>
                              <p:par>
                                <p:cTn id="140" presetID="1" presetClass="entr" presetSubtype="0" fill="hold" grpId="0" nodeType="afterEffect">
                                  <p:stCondLst>
                                    <p:cond delay="0"/>
                                  </p:stCondLst>
                                  <p:childTnLst>
                                    <p:set>
                                      <p:cBhvr>
                                        <p:cTn id="141" dur="1" fill="hold">
                                          <p:stCondLst>
                                            <p:cond delay="0"/>
                                          </p:stCondLst>
                                        </p:cTn>
                                        <p:tgtEl>
                                          <p:spTgt spid="51"/>
                                        </p:tgtEl>
                                        <p:attrNameLst>
                                          <p:attrName>style.visibility</p:attrName>
                                        </p:attrNameLst>
                                      </p:cBhvr>
                                      <p:to>
                                        <p:strVal val="visible"/>
                                      </p:to>
                                    </p:set>
                                  </p:childTnLst>
                                </p:cTn>
                              </p:par>
                            </p:childTnLst>
                          </p:cTn>
                        </p:par>
                        <p:par>
                          <p:cTn id="142" fill="hold">
                            <p:stCondLst>
                              <p:cond delay="1000"/>
                            </p:stCondLst>
                            <p:childTnLst>
                              <p:par>
                                <p:cTn id="143" presetID="10" presetClass="exit" presetSubtype="0" fill="hold" nodeType="afterEffect">
                                  <p:stCondLst>
                                    <p:cond delay="0"/>
                                  </p:stCondLst>
                                  <p:childTnLst>
                                    <p:animEffect transition="out" filter="fade">
                                      <p:cBhvr>
                                        <p:cTn id="144" dur="1000"/>
                                        <p:tgtEl>
                                          <p:spTgt spid="41"/>
                                        </p:tgtEl>
                                      </p:cBhvr>
                                    </p:animEffect>
                                    <p:set>
                                      <p:cBhvr>
                                        <p:cTn id="145" dur="1" fill="hold">
                                          <p:stCondLst>
                                            <p:cond delay="999"/>
                                          </p:stCondLst>
                                        </p:cTn>
                                        <p:tgtEl>
                                          <p:spTgt spid="4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6" presetClass="exit" presetSubtype="21" fill="hold" nodeType="clickEffect">
                                  <p:stCondLst>
                                    <p:cond delay="0"/>
                                  </p:stCondLst>
                                  <p:childTnLst>
                                    <p:animEffect transition="out" filter="barn(inVertical)">
                                      <p:cBhvr>
                                        <p:cTn id="149" dur="500"/>
                                        <p:tgtEl>
                                          <p:spTgt spid="71"/>
                                        </p:tgtEl>
                                      </p:cBhvr>
                                    </p:animEffect>
                                    <p:set>
                                      <p:cBhvr>
                                        <p:cTn id="150"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39" grpId="0" animBg="1"/>
      <p:bldP spid="39" grpId="1" animBg="1"/>
      <p:bldP spid="39" grpId="2" animBg="1"/>
      <p:bldP spid="48" grpId="0" animBg="1"/>
      <p:bldP spid="51" grpId="0" animBg="1"/>
      <p:bldP spid="52" grpId="0"/>
      <p:bldP spid="53" grpId="0"/>
      <p:bldP spid="57" grpId="0"/>
      <p:bldP spid="57" grpId="1"/>
      <p:bldP spid="49" grpId="0" animBg="1"/>
      <p:bldP spid="49" grpId="1" animBg="1"/>
      <p:bldP spid="50" grpId="0" animBg="1"/>
      <p:bldP spid="50" grpId="1"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9"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257711"/>
            <a:ext cx="8032812" cy="923330"/>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For the current carrying solenoid as shown below, draw magnetic field lines and give reason to explain that out of the three points A, B and C at which point the field strength is maximum and at which point it is minimum.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65760" y="12763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grpSp>
        <p:nvGrpSpPr>
          <p:cNvPr id="17" name="Group 16"/>
          <p:cNvGrpSpPr/>
          <p:nvPr/>
        </p:nvGrpSpPr>
        <p:grpSpPr>
          <a:xfrm>
            <a:off x="5562600" y="928748"/>
            <a:ext cx="3121818" cy="1414402"/>
            <a:chOff x="4403524" y="1166396"/>
            <a:chExt cx="3121818" cy="1414402"/>
          </a:xfrm>
        </p:grpSpPr>
        <p:sp>
          <p:nvSpPr>
            <p:cNvPr id="5" name="TextBox 4"/>
            <p:cNvSpPr txBox="1"/>
            <p:nvPr/>
          </p:nvSpPr>
          <p:spPr bwMode="auto">
            <a:xfrm>
              <a:off x="5747871" y="1166396"/>
              <a:ext cx="332142" cy="338554"/>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Bookman Old Style" pitchFamily="18" charset="0"/>
                </a:rPr>
                <a:t>B</a:t>
              </a:r>
            </a:p>
          </p:txBody>
        </p:sp>
        <p:sp>
          <p:nvSpPr>
            <p:cNvPr id="7" name="Can 6"/>
            <p:cNvSpPr/>
            <p:nvPr/>
          </p:nvSpPr>
          <p:spPr>
            <a:xfrm rot="16200000">
              <a:off x="5784353" y="305933"/>
              <a:ext cx="528636" cy="2953342"/>
            </a:xfrm>
            <a:prstGeom prst="can">
              <a:avLst/>
            </a:prstGeom>
            <a:gradFill flip="none" rotWithShape="1">
              <a:gsLst>
                <a:gs pos="15000">
                  <a:srgbClr val="FFFFFF"/>
                </a:gs>
                <a:gs pos="0">
                  <a:srgbClr val="CFCFCF"/>
                </a:gs>
                <a:gs pos="35000">
                  <a:srgbClr val="CFCFCF"/>
                </a:gs>
                <a:gs pos="57000">
                  <a:srgbClr val="FFFFFF"/>
                </a:gs>
                <a:gs pos="96000">
                  <a:srgbClr val="7F7F7F"/>
                </a:gs>
              </a:gsLst>
              <a:lin ang="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6200000" flipH="1">
              <a:off x="4670475"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14" name="Straight Connector 13"/>
            <p:cNvCxnSpPr/>
            <p:nvPr/>
          </p:nvCxnSpPr>
          <p:spPr>
            <a:xfrm>
              <a:off x="4810486" y="2047398"/>
              <a:ext cx="0" cy="53340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1" name="Arc 50"/>
            <p:cNvSpPr/>
            <p:nvPr/>
          </p:nvSpPr>
          <p:spPr>
            <a:xfrm rot="16200000" flipH="1">
              <a:off x="4803817"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2" name="Arc 51"/>
            <p:cNvSpPr/>
            <p:nvPr/>
          </p:nvSpPr>
          <p:spPr>
            <a:xfrm rot="16200000" flipH="1">
              <a:off x="4937159"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3" name="Arc 52"/>
            <p:cNvSpPr/>
            <p:nvPr/>
          </p:nvSpPr>
          <p:spPr>
            <a:xfrm rot="16200000" flipH="1">
              <a:off x="5070501"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4" name="Arc 53"/>
            <p:cNvSpPr/>
            <p:nvPr/>
          </p:nvSpPr>
          <p:spPr>
            <a:xfrm rot="16200000" flipH="1">
              <a:off x="5203843"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5" name="Arc 54"/>
            <p:cNvSpPr/>
            <p:nvPr/>
          </p:nvSpPr>
          <p:spPr>
            <a:xfrm rot="16200000" flipH="1">
              <a:off x="5337185"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6" name="Arc 55"/>
            <p:cNvSpPr/>
            <p:nvPr/>
          </p:nvSpPr>
          <p:spPr>
            <a:xfrm rot="16200000" flipH="1">
              <a:off x="5470527"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7" name="Arc 56"/>
            <p:cNvSpPr/>
            <p:nvPr/>
          </p:nvSpPr>
          <p:spPr>
            <a:xfrm rot="16200000" flipH="1">
              <a:off x="5603869"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8" name="Arc 57"/>
            <p:cNvSpPr/>
            <p:nvPr/>
          </p:nvSpPr>
          <p:spPr>
            <a:xfrm rot="16200000" flipH="1">
              <a:off x="5737211"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9" name="Arc 58"/>
            <p:cNvSpPr/>
            <p:nvPr/>
          </p:nvSpPr>
          <p:spPr>
            <a:xfrm rot="16200000" flipH="1">
              <a:off x="5870553"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0" name="Arc 59"/>
            <p:cNvSpPr/>
            <p:nvPr/>
          </p:nvSpPr>
          <p:spPr>
            <a:xfrm rot="16200000" flipH="1">
              <a:off x="6003895"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1" name="Arc 60"/>
            <p:cNvSpPr/>
            <p:nvPr/>
          </p:nvSpPr>
          <p:spPr>
            <a:xfrm rot="16200000" flipH="1">
              <a:off x="6137237"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2" name="Arc 61"/>
            <p:cNvSpPr/>
            <p:nvPr/>
          </p:nvSpPr>
          <p:spPr>
            <a:xfrm rot="16200000" flipH="1">
              <a:off x="6270579"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3" name="Arc 62"/>
            <p:cNvSpPr/>
            <p:nvPr/>
          </p:nvSpPr>
          <p:spPr>
            <a:xfrm rot="16200000" flipH="1">
              <a:off x="6403921"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4" name="Arc 63"/>
            <p:cNvSpPr/>
            <p:nvPr/>
          </p:nvSpPr>
          <p:spPr>
            <a:xfrm rot="16200000" flipH="1">
              <a:off x="6537263"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5" name="Arc 64"/>
            <p:cNvSpPr/>
            <p:nvPr/>
          </p:nvSpPr>
          <p:spPr>
            <a:xfrm rot="16200000" flipH="1">
              <a:off x="6670605"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6" name="Arc 65"/>
            <p:cNvSpPr/>
            <p:nvPr/>
          </p:nvSpPr>
          <p:spPr>
            <a:xfrm rot="16200000" flipH="1">
              <a:off x="6803947"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7" name="Arc 66"/>
            <p:cNvSpPr/>
            <p:nvPr/>
          </p:nvSpPr>
          <p:spPr>
            <a:xfrm rot="16200000" flipH="1">
              <a:off x="6937282" y="1734629"/>
              <a:ext cx="548640" cy="110483"/>
            </a:xfrm>
            <a:prstGeom prst="arc">
              <a:avLst>
                <a:gd name="adj1" fmla="val 21336848"/>
                <a:gd name="adj2" fmla="val 10961877"/>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68" name="Straight Connector 67"/>
            <p:cNvCxnSpPr/>
            <p:nvPr/>
          </p:nvCxnSpPr>
          <p:spPr>
            <a:xfrm>
              <a:off x="7381875" y="2047398"/>
              <a:ext cx="0" cy="533400"/>
            </a:xfrm>
            <a:prstGeom prst="lin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p:nvPr/>
          </p:nvCxnSpPr>
          <p:spPr>
            <a:xfrm>
              <a:off x="7381875" y="2203608"/>
              <a:ext cx="0" cy="161448"/>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p:nvPr/>
          </p:nvCxnSpPr>
          <p:spPr>
            <a:xfrm flipV="1">
              <a:off x="4810486" y="2305049"/>
              <a:ext cx="0" cy="161448"/>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p:nvPr/>
          </p:nvCxnSpPr>
          <p:spPr>
            <a:xfrm>
              <a:off x="5000037" y="1789870"/>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p:cNvCxnSpPr/>
            <p:nvPr/>
          </p:nvCxnSpPr>
          <p:spPr>
            <a:xfrm>
              <a:off x="5136353" y="1790702"/>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p:cNvCxnSpPr/>
            <p:nvPr/>
          </p:nvCxnSpPr>
          <p:spPr>
            <a:xfrm>
              <a:off x="5265526" y="1791534"/>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p:cNvCxnSpPr/>
            <p:nvPr/>
          </p:nvCxnSpPr>
          <p:spPr>
            <a:xfrm>
              <a:off x="5399461" y="1792366"/>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p:cNvCxnSpPr/>
            <p:nvPr/>
          </p:nvCxnSpPr>
          <p:spPr>
            <a:xfrm>
              <a:off x="5535777" y="1793198"/>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Connector 77"/>
            <p:cNvCxnSpPr/>
            <p:nvPr/>
          </p:nvCxnSpPr>
          <p:spPr>
            <a:xfrm>
              <a:off x="5667331" y="1794030"/>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Connector 78"/>
            <p:cNvCxnSpPr/>
            <p:nvPr/>
          </p:nvCxnSpPr>
          <p:spPr>
            <a:xfrm>
              <a:off x="5801266" y="1794862"/>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0" name="Straight Connector 79"/>
            <p:cNvCxnSpPr/>
            <p:nvPr/>
          </p:nvCxnSpPr>
          <p:spPr>
            <a:xfrm>
              <a:off x="5935201" y="1795694"/>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p:cNvCxnSpPr/>
            <p:nvPr/>
          </p:nvCxnSpPr>
          <p:spPr>
            <a:xfrm>
              <a:off x="6064374" y="1796526"/>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81"/>
            <p:cNvCxnSpPr/>
            <p:nvPr/>
          </p:nvCxnSpPr>
          <p:spPr>
            <a:xfrm>
              <a:off x="6198309" y="1797358"/>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p:cNvCxnSpPr/>
            <p:nvPr/>
          </p:nvCxnSpPr>
          <p:spPr>
            <a:xfrm>
              <a:off x="6332244" y="1798190"/>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83"/>
            <p:cNvCxnSpPr/>
            <p:nvPr/>
          </p:nvCxnSpPr>
          <p:spPr>
            <a:xfrm>
              <a:off x="6466179" y="1799022"/>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p:nvPr/>
          </p:nvCxnSpPr>
          <p:spPr>
            <a:xfrm>
              <a:off x="6600114" y="1799854"/>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p:nvPr/>
          </p:nvCxnSpPr>
          <p:spPr>
            <a:xfrm>
              <a:off x="6731668" y="1800686"/>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p:nvPr/>
          </p:nvCxnSpPr>
          <p:spPr>
            <a:xfrm>
              <a:off x="6867984" y="1801518"/>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p:nvPr/>
          </p:nvCxnSpPr>
          <p:spPr>
            <a:xfrm>
              <a:off x="7001919" y="1802350"/>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p:nvPr/>
          </p:nvCxnSpPr>
          <p:spPr>
            <a:xfrm>
              <a:off x="7133473" y="1803182"/>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p:cNvCxnSpPr/>
            <p:nvPr/>
          </p:nvCxnSpPr>
          <p:spPr>
            <a:xfrm>
              <a:off x="7267408" y="1804014"/>
              <a:ext cx="0" cy="73457"/>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2" name="TextBox 91"/>
            <p:cNvSpPr txBox="1"/>
            <p:nvPr/>
          </p:nvSpPr>
          <p:spPr bwMode="auto">
            <a:xfrm>
              <a:off x="4403524" y="2097165"/>
              <a:ext cx="336951" cy="338554"/>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Bookman Old Style" pitchFamily="18" charset="0"/>
                </a:rPr>
                <a:t>C</a:t>
              </a:r>
            </a:p>
          </p:txBody>
        </p:sp>
        <p:sp>
          <p:nvSpPr>
            <p:cNvPr id="95" name="TextBox 94"/>
            <p:cNvSpPr txBox="1"/>
            <p:nvPr/>
          </p:nvSpPr>
          <p:spPr bwMode="auto">
            <a:xfrm>
              <a:off x="5880196" y="2026502"/>
              <a:ext cx="336951" cy="338554"/>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Bookman Old Style" pitchFamily="18" charset="0"/>
                </a:rPr>
                <a:t>A</a:t>
              </a:r>
            </a:p>
          </p:txBody>
        </p:sp>
      </p:grpSp>
    </p:spTree>
    <p:extLst>
      <p:ext uri="{BB962C8B-B14F-4D97-AF65-F5344CB8AC3E}">
        <p14:creationId xmlns:p14="http://schemas.microsoft.com/office/powerpoint/2010/main" val="22110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8"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257711"/>
            <a:ext cx="8032812" cy="369332"/>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 circular metallic loop is kept above the wire AB as shown below: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45831" y="232404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grpSp>
        <p:nvGrpSpPr>
          <p:cNvPr id="6" name="Group 5"/>
          <p:cNvGrpSpPr/>
          <p:nvPr/>
        </p:nvGrpSpPr>
        <p:grpSpPr>
          <a:xfrm>
            <a:off x="5759049" y="538726"/>
            <a:ext cx="3080151" cy="1131261"/>
            <a:chOff x="3733800" y="971550"/>
            <a:chExt cx="3080151" cy="1131261"/>
          </a:xfrm>
        </p:grpSpPr>
        <p:sp>
          <p:nvSpPr>
            <p:cNvPr id="2" name="Oval 1"/>
            <p:cNvSpPr/>
            <p:nvPr/>
          </p:nvSpPr>
          <p:spPr>
            <a:xfrm>
              <a:off x="4876800" y="971550"/>
              <a:ext cx="762000" cy="762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4" name="Straight Connector 3"/>
            <p:cNvCxnSpPr/>
            <p:nvPr/>
          </p:nvCxnSpPr>
          <p:spPr>
            <a:xfrm>
              <a:off x="3810000" y="1809750"/>
              <a:ext cx="2895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bwMode="auto">
            <a:xfrm>
              <a:off x="3733800" y="1764257"/>
              <a:ext cx="336951" cy="338554"/>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Bookman Old Style" pitchFamily="18" charset="0"/>
                </a:rPr>
                <a:t>A</a:t>
              </a:r>
            </a:p>
          </p:txBody>
        </p:sp>
        <p:sp>
          <p:nvSpPr>
            <p:cNvPr id="73" name="TextBox 72"/>
            <p:cNvSpPr txBox="1"/>
            <p:nvPr/>
          </p:nvSpPr>
          <p:spPr bwMode="auto">
            <a:xfrm>
              <a:off x="6477000" y="1764257"/>
              <a:ext cx="336951" cy="338554"/>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Bookman Old Style" pitchFamily="18" charset="0"/>
                </a:rPr>
                <a:t>B</a:t>
              </a:r>
            </a:p>
          </p:txBody>
        </p:sp>
        <p:cxnSp>
          <p:nvCxnSpPr>
            <p:cNvPr id="96" name="Straight Connector 95"/>
            <p:cNvCxnSpPr/>
            <p:nvPr/>
          </p:nvCxnSpPr>
          <p:spPr>
            <a:xfrm rot="5400000" flipH="1" flipV="1">
              <a:off x="5260902" y="1729026"/>
              <a:ext cx="0" cy="161448"/>
            </a:xfrm>
            <a:prstGeom prst="line">
              <a:avLst/>
            </a:pr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97" name="Rectangle 96"/>
          <p:cNvSpPr/>
          <p:nvPr/>
        </p:nvSpPr>
        <p:spPr>
          <a:xfrm>
            <a:off x="345831" y="742950"/>
            <a:ext cx="5378049" cy="1477328"/>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What is the direction of induced current produced in the loop, if any when the current flowing in the straight wire</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Is steady, i.e. does not vary</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marL="400050" indent="-400050">
              <a:buAutoNum type="romanLcParenBoth" startAt="2"/>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Is increasing in magnitude</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Justify your answer in each case.</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109688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326291"/>
            <a:ext cx="8032812" cy="369332"/>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 copper coil is connected to a galvanometer. What would happen, if a bar magnet is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45831" y="18859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97" name="Rectangle 96"/>
          <p:cNvSpPr/>
          <p:nvPr/>
        </p:nvSpPr>
        <p:spPr>
          <a:xfrm>
            <a:off x="345831" y="742950"/>
            <a:ext cx="5378049" cy="923330"/>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Pushed into the coil with its North pole entering first</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buAutoNum type="romanLcParenBoth" startAt="2"/>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Held at rest inside the coil</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a:t>
            </a:r>
            <a:r>
              <a:rPr lang="en-US" dirty="0">
                <a:solidFill>
                  <a:schemeClr val="bg1"/>
                </a:solidFill>
                <a:effectLst>
                  <a:outerShdw blurRad="38100" dist="38100" dir="2700000" algn="tl">
                    <a:srgbClr val="000000">
                      <a:alpha val="43137"/>
                    </a:srgbClr>
                  </a:outerShdw>
                </a:effectLst>
                <a:latin typeface="Tw Cen MT" panose="020B0602020104020603" pitchFamily="34" charset="0"/>
              </a:rPr>
              <a:t>)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Pulled out again</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212440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326291"/>
            <a:ext cx="8032812" cy="646331"/>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 plotting compass is placed inside a solenoid and the compass needle is pointing in the direction as shown.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45831" y="224784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8" name="Rectangle 7"/>
          <p:cNvSpPr/>
          <p:nvPr/>
        </p:nvSpPr>
        <p:spPr>
          <a:xfrm>
            <a:off x="345831" y="1019710"/>
            <a:ext cx="5378049" cy="1200329"/>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Complete the diagram by drawing arrow heads to indicate the direction of the current flow</a:t>
            </a: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a:t>
            </a:r>
            <a:endParaRPr lang="en-US" b="1" dirty="0" smtClean="0">
              <a:solidFill>
                <a:schemeClr val="bg1"/>
              </a:solidFill>
              <a:effectLst>
                <a:outerShdw blurRad="38100" dist="38100" dir="2700000" algn="tl">
                  <a:srgbClr val="000000">
                    <a:alpha val="43137"/>
                  </a:srgbClr>
                </a:outerShdw>
              </a:effectLst>
              <a:latin typeface="Tw Cen MT" panose="020B0602020104020603" pitchFamily="34" charset="0"/>
            </a:endParaRPr>
          </a:p>
          <a:p>
            <a:pPr>
              <a:buAutoNum type="romanLcParenBoth" startAt="2"/>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Describe the direction of the magnetic field inside the solenoid.</a:t>
            </a:r>
            <a:endParaRPr lang="en-US" b="1" dirty="0" smtClean="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371406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2" descr="C:\Users\200313\Desktop\Images Editing\teal-abstract-gradient-background-blurred-vector-20239404.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0" t="25000" r="2000" b="2499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285750" y="172819"/>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sp>
        <p:nvSpPr>
          <p:cNvPr id="91" name="Rectangle 90"/>
          <p:cNvSpPr/>
          <p:nvPr/>
        </p:nvSpPr>
        <p:spPr>
          <a:xfrm>
            <a:off x="806388" y="326291"/>
            <a:ext cx="8032812" cy="646331"/>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The wire in the figure below is being moved downwards through the magnetic field, so as to produce induced current.</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345831" y="25717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8" name="Rectangle 7"/>
          <p:cNvSpPr/>
          <p:nvPr/>
        </p:nvSpPr>
        <p:spPr>
          <a:xfrm>
            <a:off x="381000" y="1019710"/>
            <a:ext cx="5378049" cy="1477328"/>
          </a:xfrm>
          <a:prstGeom prst="rect">
            <a:avLst/>
          </a:prstGeom>
        </p:spPr>
        <p:txBody>
          <a:bodyPr wrap="square">
            <a:spAutoFit/>
          </a:bodyPr>
          <a:lstStyle/>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What would be the effect of </a:t>
            </a:r>
          </a:p>
          <a:p>
            <a:pPr>
              <a:tabLst>
                <a:tab pos="266700" algn="ctr"/>
              </a:tabLst>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a:t>
            </a:r>
            <a:r>
              <a:rPr lang="en-US" dirty="0" err="1" smtClean="0">
                <a:solidFill>
                  <a:schemeClr val="bg1"/>
                </a:solidFill>
                <a:effectLst>
                  <a:outerShdw blurRad="38100" dist="38100" dir="2700000" algn="tl">
                    <a:srgbClr val="000000">
                      <a:alpha val="43137"/>
                    </a:srgbClr>
                  </a:outerShdw>
                </a:effectLst>
                <a:latin typeface="Tw Cen MT" panose="020B0602020104020603" pitchFamily="34" charset="0"/>
              </a:rPr>
              <a:t>i</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Moving the wire at a higher speed</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buAutoNum type="romanLcParenBoth" startAt="2"/>
            </a:pP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  Moving the wire upwards rather than downwards</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(iii) Using a stronger magnet</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(iv) Holding the wire still in the magnetic field</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p:txBody>
      </p:sp>
    </p:spTree>
    <p:extLst>
      <p:ext uri="{BB962C8B-B14F-4D97-AF65-F5344CB8AC3E}">
        <p14:creationId xmlns:p14="http://schemas.microsoft.com/office/powerpoint/2010/main" val="4067920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3480785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d drive\MJ WORK\Pooja mam (physics)\CBSE(VIII) Physics\Human eye\Raw file\o6ygsh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d drive\MJ WORK\Pooja mam (physics)\Rashi mam\Electrical Power And Household Circuits (9.11.2015) Final\Images\20120531114433143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657600" y="2419350"/>
            <a:ext cx="1517210" cy="84168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a:xfrm>
            <a:off x="1981200" y="184150"/>
            <a:ext cx="4661365" cy="646331"/>
          </a:xfrm>
          <a:prstGeom prst="rect">
            <a:avLst/>
          </a:prstGeom>
        </p:spPr>
        <p:txBody>
          <a:bodyPr wrap="square">
            <a:spAutoFit/>
          </a:bodyPr>
          <a:lstStyle/>
          <a:p>
            <a:pPr algn="ctr"/>
            <a:r>
              <a:rPr lang="en-US" b="1" dirty="0">
                <a:effectLst>
                  <a:glow rad="254000">
                    <a:schemeClr val="bg1">
                      <a:alpha val="55000"/>
                    </a:schemeClr>
                  </a:glow>
                </a:effectLst>
                <a:latin typeface="Comic Sans MS" pitchFamily="66" charset="0"/>
              </a:rPr>
              <a:t>Wire carrying electricity should not be </a:t>
            </a:r>
            <a:endParaRPr lang="en-US" b="1" dirty="0" smtClean="0">
              <a:effectLst>
                <a:glow rad="254000">
                  <a:schemeClr val="bg1">
                    <a:alpha val="55000"/>
                  </a:schemeClr>
                </a:glow>
              </a:effectLst>
              <a:latin typeface="Comic Sans MS" pitchFamily="66" charset="0"/>
            </a:endParaRPr>
          </a:p>
          <a:p>
            <a:pPr algn="ctr"/>
            <a:r>
              <a:rPr lang="en-US" b="1" dirty="0" smtClean="0">
                <a:effectLst>
                  <a:glow rad="254000">
                    <a:schemeClr val="bg1">
                      <a:alpha val="55000"/>
                    </a:schemeClr>
                  </a:glow>
                </a:effectLst>
                <a:latin typeface="Comic Sans MS" pitchFamily="66" charset="0"/>
              </a:rPr>
              <a:t>touched </a:t>
            </a:r>
            <a:r>
              <a:rPr lang="en-US" b="1" dirty="0">
                <a:effectLst>
                  <a:glow rad="254000">
                    <a:schemeClr val="bg1">
                      <a:alpha val="55000"/>
                    </a:schemeClr>
                  </a:glow>
                </a:effectLst>
                <a:latin typeface="Comic Sans MS" pitchFamily="66" charset="0"/>
              </a:rPr>
              <a:t>bare footed</a:t>
            </a:r>
          </a:p>
        </p:txBody>
      </p:sp>
      <p:grpSp>
        <p:nvGrpSpPr>
          <p:cNvPr id="64" name="Group 63"/>
          <p:cNvGrpSpPr/>
          <p:nvPr/>
        </p:nvGrpSpPr>
        <p:grpSpPr>
          <a:xfrm>
            <a:off x="4146309" y="1449113"/>
            <a:ext cx="2326545" cy="584775"/>
            <a:chOff x="941471" y="3409950"/>
            <a:chExt cx="2326545" cy="584775"/>
          </a:xfrm>
        </p:grpSpPr>
        <p:sp>
          <p:nvSpPr>
            <p:cNvPr id="65" name="Isosceles Triangle 8"/>
            <p:cNvSpPr/>
            <p:nvPr/>
          </p:nvSpPr>
          <p:spPr>
            <a:xfrm>
              <a:off x="941471" y="3426494"/>
              <a:ext cx="2326545" cy="551686"/>
            </a:xfrm>
            <a:prstGeom prst="rect">
              <a:avLst/>
            </a:prstGeom>
            <a:gradFill flip="none" rotWithShape="1">
              <a:gsLst>
                <a:gs pos="0">
                  <a:schemeClr val="bg1">
                    <a:alpha val="22000"/>
                    <a:lumMod val="0"/>
                    <a:lumOff val="100000"/>
                  </a:schemeClr>
                </a:gs>
                <a:gs pos="93000">
                  <a:srgbClr val="00FFFF">
                    <a:lumMod val="72000"/>
                    <a:lumOff val="28000"/>
                  </a:srgbClr>
                </a:gs>
              </a:gsLst>
              <a:lin ang="10800000" scaled="1"/>
              <a:tileRect/>
            </a:gra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4249" y="3409950"/>
              <a:ext cx="2303767" cy="584775"/>
            </a:xfrm>
            <a:prstGeom prst="rect">
              <a:avLst/>
            </a:prstGeom>
          </p:spPr>
          <p:txBody>
            <a:bodyPr wrap="square">
              <a:spAutoFit/>
            </a:bodyPr>
            <a:lstStyle/>
            <a:p>
              <a:r>
                <a:rPr kumimoji="1" lang="en-US" sz="1600" b="1" dirty="0"/>
                <a:t>A person wearing rubber soled </a:t>
              </a:r>
              <a:r>
                <a:rPr kumimoji="1" lang="en-US" sz="1600" b="1" dirty="0" smtClean="0"/>
                <a:t>shoes</a:t>
              </a:r>
              <a:endParaRPr kumimoji="1" lang="en-US" sz="1600" b="1" dirty="0"/>
            </a:p>
          </p:txBody>
        </p:sp>
      </p:grpSp>
      <p:pic>
        <p:nvPicPr>
          <p:cNvPr id="54" name="Picture 7" descr="D:\d drive\MJ WORK\Pooja mam (physics)\CBSE (X)\Raw\999.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00" t="7046" r="33000"/>
          <a:stretch/>
        </p:blipFill>
        <p:spPr bwMode="auto">
          <a:xfrm flipH="1">
            <a:off x="2085214" y="1374010"/>
            <a:ext cx="2248660" cy="3621024"/>
          </a:xfrm>
          <a:prstGeom prst="rect">
            <a:avLst/>
          </a:prstGeom>
          <a:noFill/>
          <a:extLst>
            <a:ext uri="{909E8E84-426E-40DD-AFC4-6F175D3DCCD1}">
              <a14:hiddenFill xmlns:a14="http://schemas.microsoft.com/office/drawing/2010/main">
                <a:solidFill>
                  <a:srgbClr val="FFFFFF"/>
                </a:solidFill>
              </a14:hiddenFill>
            </a:ext>
          </a:extLst>
        </p:spPr>
      </p:pic>
      <p:sp>
        <p:nvSpPr>
          <p:cNvPr id="49" name="Flowchart: Connector 48"/>
          <p:cNvSpPr/>
          <p:nvPr/>
        </p:nvSpPr>
        <p:spPr>
          <a:xfrm flipH="1">
            <a:off x="4146309" y="2975187"/>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sp>
        <p:nvSpPr>
          <p:cNvPr id="50" name="Flowchart: Connector 49"/>
          <p:cNvSpPr/>
          <p:nvPr/>
        </p:nvSpPr>
        <p:spPr>
          <a:xfrm flipH="1">
            <a:off x="3997312" y="2993835"/>
            <a:ext cx="54000" cy="5400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sp>
        <p:nvSpPr>
          <p:cNvPr id="56" name="Lightning Bolt 55"/>
          <p:cNvSpPr/>
          <p:nvPr/>
        </p:nvSpPr>
        <p:spPr>
          <a:xfrm rot="4263041">
            <a:off x="4092293" y="2703032"/>
            <a:ext cx="182880" cy="274320"/>
          </a:xfrm>
          <a:prstGeom prst="lightningBolt">
            <a:avLst/>
          </a:prstGeom>
          <a:solidFill>
            <a:srgbClr val="FFFF00"/>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4379762" y="1047750"/>
            <a:ext cx="3164038" cy="1378176"/>
            <a:chOff x="4785515" y="4518021"/>
            <a:chExt cx="3164038" cy="1378176"/>
          </a:xfrm>
        </p:grpSpPr>
        <p:sp>
          <p:nvSpPr>
            <p:cNvPr id="61" name="Isosceles Triangle 8"/>
            <p:cNvSpPr/>
            <p:nvPr/>
          </p:nvSpPr>
          <p:spPr>
            <a:xfrm>
              <a:off x="4785515" y="4902265"/>
              <a:ext cx="2971800" cy="807725"/>
            </a:xfrm>
            <a:prstGeom prst="rect">
              <a:avLst/>
            </a:prstGeom>
            <a:solidFill>
              <a:schemeClr val="bg1"/>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887295" y="4880401"/>
              <a:ext cx="2484874" cy="830997"/>
            </a:xfrm>
            <a:prstGeom prst="rect">
              <a:avLst/>
            </a:prstGeom>
          </p:spPr>
          <p:txBody>
            <a:bodyPr wrap="square">
              <a:spAutoFit/>
            </a:bodyPr>
            <a:lstStyle/>
            <a:p>
              <a:r>
                <a:rPr kumimoji="1" lang="en-US" sz="1600" b="1" dirty="0"/>
                <a:t>Current will not flow through his body and will not </a:t>
              </a:r>
              <a:r>
                <a:rPr kumimoji="1" lang="en-US" sz="1600" b="1" dirty="0" smtClean="0"/>
                <a:t>get electric </a:t>
              </a:r>
              <a:r>
                <a:rPr kumimoji="1" lang="en-US" sz="1600" b="1" dirty="0"/>
                <a:t>shock</a:t>
              </a:r>
            </a:p>
          </p:txBody>
        </p:sp>
        <p:pic>
          <p:nvPicPr>
            <p:cNvPr id="74" name="Picture 3" descr="D:\d drive\MJ WORK\Pooja mam (physics)\CBSE (X)\Raw\b762f5e4fda748c63328b2f8d4629384_free-electrician-clip-art-free-electrician-clipart-images_649-109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4206" y="4518021"/>
              <a:ext cx="815347" cy="13781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3855040" y="3714750"/>
            <a:ext cx="1573725" cy="672730"/>
            <a:chOff x="4927108" y="-1340849"/>
            <a:chExt cx="1573725" cy="672730"/>
          </a:xfrm>
        </p:grpSpPr>
        <p:sp>
          <p:nvSpPr>
            <p:cNvPr id="76" name="Rounded Rectangular Callout 75"/>
            <p:cNvSpPr/>
            <p:nvPr/>
          </p:nvSpPr>
          <p:spPr>
            <a:xfrm>
              <a:off x="4927108" y="-1340849"/>
              <a:ext cx="1511406" cy="662399"/>
            </a:xfrm>
            <a:prstGeom prst="wedgeRoundRectCallout">
              <a:avLst>
                <a:gd name="adj1" fmla="val -51372"/>
                <a:gd name="adj2" fmla="val 78548"/>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bwMode="auto">
            <a:xfrm>
              <a:off x="5038829" y="-1314450"/>
              <a:ext cx="1462004" cy="646331"/>
            </a:xfrm>
            <a:prstGeom prst="rect">
              <a:avLst/>
            </a:prstGeom>
            <a:noFill/>
            <a:ln w="9525">
              <a:noFill/>
              <a:miter lim="800000"/>
              <a:headEnd/>
              <a:tailEnd/>
            </a:ln>
            <a:effectLst/>
          </p:spPr>
          <p:txBody>
            <a:bodyPr wrap="square" rtlCol="0">
              <a:spAutoFit/>
            </a:bodyPr>
            <a:lstStyle/>
            <a:p>
              <a:r>
                <a:rPr kumimoji="1" lang="en-US" b="1" dirty="0">
                  <a:latin typeface="+mj-lt"/>
                </a:rPr>
                <a:t>As rubber is a insulator </a:t>
              </a:r>
            </a:p>
          </p:txBody>
        </p:sp>
      </p:grpSp>
    </p:spTree>
    <p:extLst>
      <p:ext uri="{BB962C8B-B14F-4D97-AF65-F5344CB8AC3E}">
        <p14:creationId xmlns:p14="http://schemas.microsoft.com/office/powerpoint/2010/main" val="204276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inVertical)">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nodeType="clickEffect">
                                  <p:stCondLst>
                                    <p:cond delay="0"/>
                                  </p:stCondLst>
                                  <p:childTnLst>
                                    <p:animEffect transition="out" filter="barn(inVertical)">
                                      <p:cBhvr>
                                        <p:cTn id="17" dur="500"/>
                                        <p:tgtEl>
                                          <p:spTgt spid="64"/>
                                        </p:tgtEl>
                                      </p:cBhvr>
                                    </p:animEffect>
                                    <p:set>
                                      <p:cBhvr>
                                        <p:cTn id="18" dur="1" fill="hold">
                                          <p:stCondLst>
                                            <p:cond delay="499"/>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22" presetClass="entr" presetSubtype="2"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10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barn(inVertical)">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nodeType="clickEffect">
                                  <p:stCondLst>
                                    <p:cond delay="0"/>
                                  </p:stCondLst>
                                  <p:childTnLst>
                                    <p:animEffect transition="out" filter="barn(inVertical)">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6" presetClass="entr" presetSubtype="21" fill="hold"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barn(inVertical)">
                                      <p:cBhvr>
                                        <p:cTn id="4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CBSE (X)\Raw\b66140927345e91ac6c7bce65580a5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6" y="-28611"/>
            <a:ext cx="9156835" cy="51721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d drive\MJ WORK\Pooja mam (physics)\CBSE(VIII) Physics\Sound\Raw\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4" y="-28612"/>
            <a:ext cx="9177993" cy="5172111"/>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23"/>
          <p:cNvSpPr/>
          <p:nvPr/>
        </p:nvSpPr>
        <p:spPr>
          <a:xfrm>
            <a:off x="506295" y="1548493"/>
            <a:ext cx="1202978" cy="1426936"/>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978" h="1426936">
                <a:moveTo>
                  <a:pt x="931526" y="0"/>
                </a:moveTo>
                <a:cubicBezTo>
                  <a:pt x="1066992" y="214085"/>
                  <a:pt x="1250084" y="444046"/>
                  <a:pt x="1191876" y="556078"/>
                </a:cubicBezTo>
                <a:cubicBezTo>
                  <a:pt x="1133668" y="668110"/>
                  <a:pt x="606466" y="585107"/>
                  <a:pt x="582276" y="672193"/>
                </a:cubicBezTo>
                <a:cubicBezTo>
                  <a:pt x="558086" y="759279"/>
                  <a:pt x="1118398" y="952803"/>
                  <a:pt x="1046734" y="1078593"/>
                </a:cubicBezTo>
                <a:cubicBezTo>
                  <a:pt x="975070" y="1204384"/>
                  <a:pt x="-461845" y="471110"/>
                  <a:pt x="152291" y="142693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29"/>
          <p:cNvSpPr/>
          <p:nvPr/>
        </p:nvSpPr>
        <p:spPr>
          <a:xfrm>
            <a:off x="1584215" y="3471861"/>
            <a:ext cx="2562950" cy="1284061"/>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 name="connsiteX0" fmla="*/ 1101004 w 1372456"/>
              <a:gd name="connsiteY0" fmla="*/ 0 h 1226911"/>
              <a:gd name="connsiteX1" fmla="*/ 1361354 w 1372456"/>
              <a:gd name="connsiteY1" fmla="*/ 556078 h 1226911"/>
              <a:gd name="connsiteX2" fmla="*/ 751754 w 1372456"/>
              <a:gd name="connsiteY2" fmla="*/ 672193 h 1226911"/>
              <a:gd name="connsiteX3" fmla="*/ 1216212 w 1372456"/>
              <a:gd name="connsiteY3" fmla="*/ 1078593 h 1226911"/>
              <a:gd name="connsiteX4" fmla="*/ 140794 w 1372456"/>
              <a:gd name="connsiteY4" fmla="*/ 1226911 h 1226911"/>
              <a:gd name="connsiteX0" fmla="*/ 960210 w 1231662"/>
              <a:gd name="connsiteY0" fmla="*/ 0 h 1308203"/>
              <a:gd name="connsiteX1" fmla="*/ 1220560 w 1231662"/>
              <a:gd name="connsiteY1" fmla="*/ 556078 h 1308203"/>
              <a:gd name="connsiteX2" fmla="*/ 610960 w 1231662"/>
              <a:gd name="connsiteY2" fmla="*/ 672193 h 1308203"/>
              <a:gd name="connsiteX3" fmla="*/ 1075418 w 1231662"/>
              <a:gd name="connsiteY3" fmla="*/ 1078593 h 1308203"/>
              <a:gd name="connsiteX4" fmla="*/ 0 w 1231662"/>
              <a:gd name="connsiteY4" fmla="*/ 1226911 h 1308203"/>
              <a:gd name="connsiteX0" fmla="*/ 1484085 w 1755537"/>
              <a:gd name="connsiteY0" fmla="*/ 0 h 1300178"/>
              <a:gd name="connsiteX1" fmla="*/ 1744435 w 1755537"/>
              <a:gd name="connsiteY1" fmla="*/ 556078 h 1300178"/>
              <a:gd name="connsiteX2" fmla="*/ 1134835 w 1755537"/>
              <a:gd name="connsiteY2" fmla="*/ 672193 h 1300178"/>
              <a:gd name="connsiteX3" fmla="*/ 1599293 w 1755537"/>
              <a:gd name="connsiteY3" fmla="*/ 1078593 h 1300178"/>
              <a:gd name="connsiteX4" fmla="*/ 0 w 1755537"/>
              <a:gd name="connsiteY4" fmla="*/ 1217386 h 1300178"/>
              <a:gd name="connsiteX0" fmla="*/ 1484085 w 1755537"/>
              <a:gd name="connsiteY0" fmla="*/ 0 h 1217386"/>
              <a:gd name="connsiteX1" fmla="*/ 1744435 w 1755537"/>
              <a:gd name="connsiteY1" fmla="*/ 556078 h 1217386"/>
              <a:gd name="connsiteX2" fmla="*/ 1134835 w 1755537"/>
              <a:gd name="connsiteY2" fmla="*/ 672193 h 1217386"/>
              <a:gd name="connsiteX3" fmla="*/ 1599293 w 1755537"/>
              <a:gd name="connsiteY3" fmla="*/ 1078593 h 1217386"/>
              <a:gd name="connsiteX4" fmla="*/ 0 w 1755537"/>
              <a:gd name="connsiteY4" fmla="*/ 1217386 h 1217386"/>
              <a:gd name="connsiteX0" fmla="*/ 1919060 w 2190512"/>
              <a:gd name="connsiteY0" fmla="*/ 0 h 1211036"/>
              <a:gd name="connsiteX1" fmla="*/ 2179410 w 2190512"/>
              <a:gd name="connsiteY1" fmla="*/ 556078 h 1211036"/>
              <a:gd name="connsiteX2" fmla="*/ 1569810 w 2190512"/>
              <a:gd name="connsiteY2" fmla="*/ 672193 h 1211036"/>
              <a:gd name="connsiteX3" fmla="*/ 2034268 w 2190512"/>
              <a:gd name="connsiteY3" fmla="*/ 1078593 h 1211036"/>
              <a:gd name="connsiteX4" fmla="*/ 0 w 2190512"/>
              <a:gd name="connsiteY4" fmla="*/ 1211036 h 1211036"/>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2562950 w 2594298"/>
              <a:gd name="connsiteY0" fmla="*/ 0 h 1284061"/>
              <a:gd name="connsiteX1" fmla="*/ 2198460 w 2594298"/>
              <a:gd name="connsiteY1" fmla="*/ 632278 h 1284061"/>
              <a:gd name="connsiteX2" fmla="*/ 1588860 w 2594298"/>
              <a:gd name="connsiteY2" fmla="*/ 748393 h 1284061"/>
              <a:gd name="connsiteX3" fmla="*/ 2053318 w 2594298"/>
              <a:gd name="connsiteY3" fmla="*/ 1154793 h 1284061"/>
              <a:gd name="connsiteX4" fmla="*/ 0 w 2594298"/>
              <a:gd name="connsiteY4" fmla="*/ 1284061 h 1284061"/>
              <a:gd name="connsiteX0" fmla="*/ 2562950 w 2562950"/>
              <a:gd name="connsiteY0" fmla="*/ 0 h 1284061"/>
              <a:gd name="connsiteX1" fmla="*/ 2198460 w 2562950"/>
              <a:gd name="connsiteY1" fmla="*/ 632278 h 1284061"/>
              <a:gd name="connsiteX2" fmla="*/ 1588860 w 2562950"/>
              <a:gd name="connsiteY2" fmla="*/ 748393 h 1284061"/>
              <a:gd name="connsiteX3" fmla="*/ 2053318 w 2562950"/>
              <a:gd name="connsiteY3" fmla="*/ 1154793 h 1284061"/>
              <a:gd name="connsiteX4" fmla="*/ 0 w 2562950"/>
              <a:gd name="connsiteY4" fmla="*/ 1284061 h 1284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2950" h="1284061">
                <a:moveTo>
                  <a:pt x="2562950" y="0"/>
                </a:moveTo>
                <a:cubicBezTo>
                  <a:pt x="1837356" y="15965"/>
                  <a:pt x="2360808" y="507546"/>
                  <a:pt x="2198460" y="632278"/>
                </a:cubicBezTo>
                <a:cubicBezTo>
                  <a:pt x="2036112" y="757010"/>
                  <a:pt x="1613050" y="661307"/>
                  <a:pt x="1588860" y="748393"/>
                </a:cubicBezTo>
                <a:cubicBezTo>
                  <a:pt x="1564670" y="835479"/>
                  <a:pt x="2318128" y="1065515"/>
                  <a:pt x="2053318" y="1154793"/>
                </a:cubicBezTo>
                <a:cubicBezTo>
                  <a:pt x="1788508" y="1244071"/>
                  <a:pt x="643164" y="1223585"/>
                  <a:pt x="0" y="128406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0" name="Picture 59" descr="D:\d drive\MJ WORK\Pooja mam (physics)\Rahul sir\All about electro magnetism\fiber_optic_distribution_strong_style_color_b82220_box_strong.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9332" l="0" r="100000">
                        <a14:foregroundMark x1="26833" y1="17817" x2="75333" y2="11804"/>
                        <a14:foregroundMark x1="32667" y1="69488" x2="72333" y2="68374"/>
                        <a14:foregroundMark x1="62500" y1="6459" x2="84833" y2="6459"/>
                      </a14:backgroundRemoval>
                    </a14:imgEffect>
                  </a14:imgLayer>
                </a14:imgProps>
              </a:ext>
              <a:ext uri="{28A0092B-C50C-407E-A947-70E740481C1C}">
                <a14:useLocalDpi xmlns:a14="http://schemas.microsoft.com/office/drawing/2010/main" val="0"/>
              </a:ext>
            </a:extLst>
          </a:blip>
          <a:srcRect/>
          <a:stretch>
            <a:fillRect/>
          </a:stretch>
        </p:blipFill>
        <p:spPr bwMode="auto">
          <a:xfrm>
            <a:off x="2916352" y="2133598"/>
            <a:ext cx="2529571" cy="1892962"/>
          </a:xfrm>
          <a:prstGeom prst="rect">
            <a:avLst/>
          </a:prstGeom>
          <a:noFill/>
          <a:extLst>
            <a:ext uri="{909E8E84-426E-40DD-AFC4-6F175D3DCCD1}">
              <a14:hiddenFill xmlns:a14="http://schemas.microsoft.com/office/drawing/2010/main">
                <a:solidFill>
                  <a:srgbClr val="FFFFFF"/>
                </a:solidFill>
              </a14:hiddenFill>
            </a:ext>
          </a:extLst>
        </p:spPr>
      </p:pic>
      <p:pic>
        <p:nvPicPr>
          <p:cNvPr id="239619"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26746" y="3562563"/>
            <a:ext cx="1889124" cy="1259416"/>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552450" y="3590925"/>
            <a:ext cx="1835150" cy="1076325"/>
            <a:chOff x="609601" y="3548063"/>
            <a:chExt cx="1835150" cy="1076325"/>
          </a:xfrm>
        </p:grpSpPr>
        <p:sp>
          <p:nvSpPr>
            <p:cNvPr id="25" name="Oval 24"/>
            <p:cNvSpPr/>
            <p:nvPr/>
          </p:nvSpPr>
          <p:spPr>
            <a:xfrm>
              <a:off x="2251615" y="4563428"/>
              <a:ext cx="64008" cy="60960"/>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8" name="Picture 2"/>
            <p:cNvPicPr>
              <a:picLocks noChangeAspect="1" noChangeArrowheads="1" noCrop="1"/>
            </p:cNvPicPr>
            <p:nvPr/>
          </p:nvPicPr>
          <p:blipFill>
            <a:blip r:embed="rId7" cstate="print">
              <a:extLst>
                <a:ext uri="{28A0092B-C50C-407E-A947-70E740481C1C}">
                  <a14:useLocalDpi xmlns:a14="http://schemas.microsoft.com/office/drawing/2010/main" val="0"/>
                </a:ext>
              </a:extLst>
            </a:blip>
            <a:stretch>
              <a:fillRect/>
            </a:stretch>
          </p:blipFill>
          <p:spPr bwMode="auto">
            <a:xfrm>
              <a:off x="609601" y="3548063"/>
              <a:ext cx="1835150" cy="10096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667390" y="361950"/>
            <a:ext cx="1542410" cy="338554"/>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none">
            <a:spAutoFit/>
          </a:bodyPr>
          <a:lstStyle/>
          <a:p>
            <a:pPr>
              <a:defRPr/>
            </a:pPr>
            <a:r>
              <a:rPr lang="en-US" sz="1600" b="1" kern="0" dirty="0">
                <a:solidFill>
                  <a:prstClr val="black"/>
                </a:solidFill>
                <a:latin typeface="Aharoni" panose="02010803020104030203" pitchFamily="2" charset="-79"/>
                <a:cs typeface="Aharoni" panose="02010803020104030203" pitchFamily="2" charset="-79"/>
              </a:rPr>
              <a:t>MAIN SUPPLY</a:t>
            </a:r>
          </a:p>
        </p:txBody>
      </p:sp>
      <p:pic>
        <p:nvPicPr>
          <p:cNvPr id="10" name="Picture 2" descr="C:\Documents and Settings\user\Desktop\videos\4942022.gif"/>
          <p:cNvPicPr>
            <a:picLocks noChangeAspect="1" noChangeArrowheads="1" noCrop="1"/>
          </p:cNvPicPr>
          <p:nvPr/>
        </p:nvPicPr>
        <p:blipFill>
          <a:blip r:embed="rId8" cstate="print">
            <a:biLevel thresh="50000"/>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bwMode="auto">
          <a:xfrm>
            <a:off x="1023233" y="705882"/>
            <a:ext cx="857250" cy="857250"/>
          </a:xfrm>
          <a:prstGeom prst="rect">
            <a:avLst/>
          </a:prstGeom>
          <a:noFill/>
          <a:ln w="9525">
            <a:noFill/>
            <a:miter lim="800000"/>
            <a:headEnd/>
            <a:tailEnd/>
          </a:ln>
        </p:spPr>
      </p:pic>
      <p:grpSp>
        <p:nvGrpSpPr>
          <p:cNvPr id="11" name="Group 45"/>
          <p:cNvGrpSpPr>
            <a:grpSpLocks/>
          </p:cNvGrpSpPr>
          <p:nvPr/>
        </p:nvGrpSpPr>
        <p:grpSpPr bwMode="auto">
          <a:xfrm>
            <a:off x="533400" y="2888588"/>
            <a:ext cx="1828800" cy="540412"/>
            <a:chOff x="3048000" y="2971800"/>
            <a:chExt cx="3815722" cy="1239230"/>
          </a:xfrm>
          <a:solidFill>
            <a:srgbClr val="002060"/>
          </a:solidFill>
        </p:grpSpPr>
        <p:sp>
          <p:nvSpPr>
            <p:cNvPr id="12" name="Rectangle 11"/>
            <p:cNvSpPr/>
            <p:nvPr/>
          </p:nvSpPr>
          <p:spPr>
            <a:xfrm>
              <a:off x="3048000" y="3505201"/>
              <a:ext cx="3815722" cy="494255"/>
            </a:xfrm>
            <a:prstGeom prst="rect">
              <a:avLst/>
            </a:prstGeom>
            <a:solidFill>
              <a:schemeClr val="bg1">
                <a:lumMod val="50000"/>
              </a:schemeClr>
            </a:solidFill>
            <a:ln w="25400" cap="flat" cmpd="sng" algn="ctr">
              <a:noFill/>
              <a:prstDash val="solid"/>
            </a:ln>
            <a:effectLst>
              <a:outerShdw blurRad="225425" dist="50800" dir="5220000" algn="ctr">
                <a:srgbClr val="000000">
                  <a:alpha val="33000"/>
                </a:srgbClr>
              </a:outerShdw>
            </a:effectLst>
          </p:spPr>
          <p:txBody>
            <a:bodyPr anchor="ctr"/>
            <a:lstStyle/>
            <a:p>
              <a:pPr algn="ctr">
                <a:defRPr/>
              </a:pPr>
              <a:endParaRPr lang="en-US" kern="0" dirty="0">
                <a:solidFill>
                  <a:prstClr val="white"/>
                </a:solidFill>
                <a:latin typeface="Bookman Old Style" pitchFamily="18" charset="0"/>
              </a:endParaRPr>
            </a:p>
          </p:txBody>
        </p:sp>
        <p:sp>
          <p:nvSpPr>
            <p:cNvPr id="13" name="Rectangle 12"/>
            <p:cNvSpPr/>
            <p:nvPr/>
          </p:nvSpPr>
          <p:spPr>
            <a:xfrm>
              <a:off x="3276601" y="2971800"/>
              <a:ext cx="534544" cy="549274"/>
            </a:xfrm>
            <a:prstGeom prst="rect">
              <a:avLst/>
            </a:prstGeom>
            <a:solidFill>
              <a:schemeClr val="bg1">
                <a:lumMod val="50000"/>
              </a:schemeClr>
            </a:solidFill>
            <a:ln w="25400" cap="flat" cmpd="sng" algn="ctr">
              <a:noFill/>
              <a:prstDash val="solid"/>
            </a:ln>
            <a:effectLst>
              <a:outerShdw blurRad="225425" dist="50800" dir="5220000" algn="ctr">
                <a:srgbClr val="000000">
                  <a:alpha val="33000"/>
                </a:srgbClr>
              </a:outerShdw>
            </a:effectLst>
          </p:spPr>
          <p:txBody>
            <a:bodyPr anchor="ctr"/>
            <a:lstStyle/>
            <a:p>
              <a:pPr algn="ctr">
                <a:defRPr/>
              </a:pPr>
              <a:endParaRPr lang="en-US" kern="0" dirty="0">
                <a:solidFill>
                  <a:prstClr val="white"/>
                </a:solidFill>
                <a:latin typeface="Bookman Old Style" pitchFamily="18" charset="0"/>
              </a:endParaRPr>
            </a:p>
          </p:txBody>
        </p:sp>
        <p:sp>
          <p:nvSpPr>
            <p:cNvPr id="14" name="Rectangle 13"/>
            <p:cNvSpPr/>
            <p:nvPr/>
          </p:nvSpPr>
          <p:spPr>
            <a:xfrm>
              <a:off x="6202330" y="2971801"/>
              <a:ext cx="537979" cy="549276"/>
            </a:xfrm>
            <a:prstGeom prst="rect">
              <a:avLst/>
            </a:prstGeom>
            <a:solidFill>
              <a:schemeClr val="bg1">
                <a:lumMod val="50000"/>
              </a:schemeClr>
            </a:solidFill>
            <a:ln w="25400" cap="flat" cmpd="sng" algn="ctr">
              <a:noFill/>
              <a:prstDash val="solid"/>
            </a:ln>
            <a:effectLst>
              <a:outerShdw blurRad="225425" dist="50800" dir="5220000" algn="ctr">
                <a:srgbClr val="000000">
                  <a:alpha val="33000"/>
                </a:srgbClr>
              </a:outerShdw>
            </a:effectLst>
          </p:spPr>
          <p:txBody>
            <a:bodyPr anchor="ctr"/>
            <a:lstStyle/>
            <a:p>
              <a:pPr algn="ctr">
                <a:defRPr/>
              </a:pPr>
              <a:endParaRPr lang="en-US" kern="0" dirty="0">
                <a:solidFill>
                  <a:prstClr val="white"/>
                </a:solidFill>
                <a:latin typeface="Bookman Old Style" pitchFamily="18" charset="0"/>
              </a:endParaRPr>
            </a:p>
          </p:txBody>
        </p:sp>
        <p:sp>
          <p:nvSpPr>
            <p:cNvPr id="15" name="TextBox 14"/>
            <p:cNvSpPr txBox="1"/>
            <p:nvPr/>
          </p:nvSpPr>
          <p:spPr>
            <a:xfrm>
              <a:off x="4319907" y="3364107"/>
              <a:ext cx="1534991" cy="846923"/>
            </a:xfrm>
            <a:prstGeom prst="rect">
              <a:avLst/>
            </a:prstGeom>
            <a:noFill/>
            <a:ln>
              <a:noFill/>
            </a:ln>
          </p:spPr>
          <p:txBody>
            <a:bodyPr wrap="square">
              <a:spAutoFit/>
            </a:bodyPr>
            <a:lstStyle/>
            <a:p>
              <a:pPr algn="ctr">
                <a:defRPr/>
              </a:pPr>
              <a:r>
                <a:rPr lang="en-US" b="1"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FUSE</a:t>
              </a:r>
            </a:p>
          </p:txBody>
        </p:sp>
      </p:grpSp>
      <p:cxnSp>
        <p:nvCxnSpPr>
          <p:cNvPr id="16" name="Straight Connector 15"/>
          <p:cNvCxnSpPr/>
          <p:nvPr/>
        </p:nvCxnSpPr>
        <p:spPr>
          <a:xfrm>
            <a:off x="894742" y="2952750"/>
            <a:ext cx="1153133" cy="0"/>
          </a:xfrm>
          <a:prstGeom prst="line">
            <a:avLst/>
          </a:prstGeom>
          <a:ln>
            <a:solidFill>
              <a:schemeClr val="accent6">
                <a:lumMod val="75000"/>
              </a:schemeClr>
            </a:solidFill>
          </a:ln>
          <a:effectLst/>
        </p:spPr>
        <p:style>
          <a:lnRef idx="3">
            <a:schemeClr val="dk1"/>
          </a:lnRef>
          <a:fillRef idx="0">
            <a:schemeClr val="dk1"/>
          </a:fillRef>
          <a:effectRef idx="2">
            <a:schemeClr val="dk1"/>
          </a:effectRef>
          <a:fontRef idx="minor">
            <a:schemeClr val="tx1"/>
          </a:fontRef>
        </p:style>
      </p:cxnSp>
      <p:sp>
        <p:nvSpPr>
          <p:cNvPr id="31" name="Freeform 30"/>
          <p:cNvSpPr/>
          <p:nvPr/>
        </p:nvSpPr>
        <p:spPr>
          <a:xfrm>
            <a:off x="2285999" y="2852490"/>
            <a:ext cx="1877785" cy="840156"/>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 name="connsiteX0" fmla="*/ 1101004 w 1372456"/>
              <a:gd name="connsiteY0" fmla="*/ 0 h 1226911"/>
              <a:gd name="connsiteX1" fmla="*/ 1361354 w 1372456"/>
              <a:gd name="connsiteY1" fmla="*/ 556078 h 1226911"/>
              <a:gd name="connsiteX2" fmla="*/ 751754 w 1372456"/>
              <a:gd name="connsiteY2" fmla="*/ 672193 h 1226911"/>
              <a:gd name="connsiteX3" fmla="*/ 1216212 w 1372456"/>
              <a:gd name="connsiteY3" fmla="*/ 1078593 h 1226911"/>
              <a:gd name="connsiteX4" fmla="*/ 140794 w 1372456"/>
              <a:gd name="connsiteY4" fmla="*/ 1226911 h 1226911"/>
              <a:gd name="connsiteX0" fmla="*/ 960210 w 1231662"/>
              <a:gd name="connsiteY0" fmla="*/ 0 h 1308203"/>
              <a:gd name="connsiteX1" fmla="*/ 1220560 w 1231662"/>
              <a:gd name="connsiteY1" fmla="*/ 556078 h 1308203"/>
              <a:gd name="connsiteX2" fmla="*/ 610960 w 1231662"/>
              <a:gd name="connsiteY2" fmla="*/ 672193 h 1308203"/>
              <a:gd name="connsiteX3" fmla="*/ 1075418 w 1231662"/>
              <a:gd name="connsiteY3" fmla="*/ 1078593 h 1308203"/>
              <a:gd name="connsiteX4" fmla="*/ 0 w 1231662"/>
              <a:gd name="connsiteY4" fmla="*/ 1226911 h 1308203"/>
              <a:gd name="connsiteX0" fmla="*/ 1484085 w 1755537"/>
              <a:gd name="connsiteY0" fmla="*/ 0 h 1300178"/>
              <a:gd name="connsiteX1" fmla="*/ 1744435 w 1755537"/>
              <a:gd name="connsiteY1" fmla="*/ 556078 h 1300178"/>
              <a:gd name="connsiteX2" fmla="*/ 1134835 w 1755537"/>
              <a:gd name="connsiteY2" fmla="*/ 672193 h 1300178"/>
              <a:gd name="connsiteX3" fmla="*/ 1599293 w 1755537"/>
              <a:gd name="connsiteY3" fmla="*/ 1078593 h 1300178"/>
              <a:gd name="connsiteX4" fmla="*/ 0 w 1755537"/>
              <a:gd name="connsiteY4" fmla="*/ 1217386 h 1300178"/>
              <a:gd name="connsiteX0" fmla="*/ 1484085 w 1755537"/>
              <a:gd name="connsiteY0" fmla="*/ 0 h 1217386"/>
              <a:gd name="connsiteX1" fmla="*/ 1744435 w 1755537"/>
              <a:gd name="connsiteY1" fmla="*/ 556078 h 1217386"/>
              <a:gd name="connsiteX2" fmla="*/ 1134835 w 1755537"/>
              <a:gd name="connsiteY2" fmla="*/ 672193 h 1217386"/>
              <a:gd name="connsiteX3" fmla="*/ 1599293 w 1755537"/>
              <a:gd name="connsiteY3" fmla="*/ 1078593 h 1217386"/>
              <a:gd name="connsiteX4" fmla="*/ 0 w 1755537"/>
              <a:gd name="connsiteY4" fmla="*/ 1217386 h 1217386"/>
              <a:gd name="connsiteX0" fmla="*/ 1919060 w 2190512"/>
              <a:gd name="connsiteY0" fmla="*/ 0 h 1211036"/>
              <a:gd name="connsiteX1" fmla="*/ 2179410 w 2190512"/>
              <a:gd name="connsiteY1" fmla="*/ 556078 h 1211036"/>
              <a:gd name="connsiteX2" fmla="*/ 1569810 w 2190512"/>
              <a:gd name="connsiteY2" fmla="*/ 672193 h 1211036"/>
              <a:gd name="connsiteX3" fmla="*/ 2034268 w 2190512"/>
              <a:gd name="connsiteY3" fmla="*/ 1078593 h 1211036"/>
              <a:gd name="connsiteX4" fmla="*/ 0 w 2190512"/>
              <a:gd name="connsiteY4" fmla="*/ 1211036 h 1211036"/>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0 w 2209562"/>
              <a:gd name="connsiteY3" fmla="*/ 1207861 h 1207861"/>
              <a:gd name="connsiteX0" fmla="*/ 1938110 w 2313145"/>
              <a:gd name="connsiteY0" fmla="*/ 0 h 1207861"/>
              <a:gd name="connsiteX1" fmla="*/ 2198460 w 2313145"/>
              <a:gd name="connsiteY1" fmla="*/ 556078 h 1207861"/>
              <a:gd name="connsiteX2" fmla="*/ 0 w 2313145"/>
              <a:gd name="connsiteY2" fmla="*/ 1207861 h 1207861"/>
              <a:gd name="connsiteX0" fmla="*/ 1938110 w 1951492"/>
              <a:gd name="connsiteY0" fmla="*/ 0 h 1399961"/>
              <a:gd name="connsiteX1" fmla="*/ 820510 w 1951492"/>
              <a:gd name="connsiteY1" fmla="*/ 1349828 h 1399961"/>
              <a:gd name="connsiteX2" fmla="*/ 0 w 1951492"/>
              <a:gd name="connsiteY2" fmla="*/ 1207861 h 1399961"/>
              <a:gd name="connsiteX0" fmla="*/ 1125310 w 1163641"/>
              <a:gd name="connsiteY0" fmla="*/ 0 h 187928"/>
              <a:gd name="connsiteX1" fmla="*/ 820510 w 1163641"/>
              <a:gd name="connsiteY1" fmla="*/ 187778 h 187928"/>
              <a:gd name="connsiteX2" fmla="*/ 0 w 1163641"/>
              <a:gd name="connsiteY2" fmla="*/ 45811 h 187928"/>
              <a:gd name="connsiteX0" fmla="*/ 1125310 w 1144134"/>
              <a:gd name="connsiteY0" fmla="*/ 72718 h 150898"/>
              <a:gd name="connsiteX1" fmla="*/ 439510 w 1144134"/>
              <a:gd name="connsiteY1" fmla="*/ 146 h 150898"/>
              <a:gd name="connsiteX2" fmla="*/ 0 w 1144134"/>
              <a:gd name="connsiteY2" fmla="*/ 118529 h 150898"/>
              <a:gd name="connsiteX0" fmla="*/ 1125310 w 1146396"/>
              <a:gd name="connsiteY0" fmla="*/ 114513 h 172024"/>
              <a:gd name="connsiteX1" fmla="*/ 439510 w 1146396"/>
              <a:gd name="connsiteY1" fmla="*/ 41941 h 172024"/>
              <a:gd name="connsiteX2" fmla="*/ 0 w 1146396"/>
              <a:gd name="connsiteY2" fmla="*/ 160324 h 172024"/>
              <a:gd name="connsiteX0" fmla="*/ 1068160 w 1088290"/>
              <a:gd name="connsiteY0" fmla="*/ 16286 h 119247"/>
              <a:gd name="connsiteX1" fmla="*/ 439510 w 1088290"/>
              <a:gd name="connsiteY1" fmla="*/ 864 h 119247"/>
              <a:gd name="connsiteX2" fmla="*/ 0 w 1088290"/>
              <a:gd name="connsiteY2" fmla="*/ 119247 h 119247"/>
              <a:gd name="connsiteX0" fmla="*/ 1068160 w 1068160"/>
              <a:gd name="connsiteY0" fmla="*/ 16651 h 119612"/>
              <a:gd name="connsiteX1" fmla="*/ 439510 w 1068160"/>
              <a:gd name="connsiteY1" fmla="*/ 1229 h 119612"/>
              <a:gd name="connsiteX2" fmla="*/ 0 w 1068160"/>
              <a:gd name="connsiteY2" fmla="*/ 119612 h 119612"/>
              <a:gd name="connsiteX0" fmla="*/ 1068160 w 1068160"/>
              <a:gd name="connsiteY0" fmla="*/ 136047 h 239008"/>
              <a:gd name="connsiteX1" fmla="*/ 439510 w 1068160"/>
              <a:gd name="connsiteY1" fmla="*/ 120625 h 239008"/>
              <a:gd name="connsiteX2" fmla="*/ 0 w 1068160"/>
              <a:gd name="connsiteY2" fmla="*/ 239008 h 239008"/>
              <a:gd name="connsiteX0" fmla="*/ 1068160 w 1068160"/>
              <a:gd name="connsiteY0" fmla="*/ 108026 h 214599"/>
              <a:gd name="connsiteX1" fmla="*/ 604610 w 1068160"/>
              <a:gd name="connsiteY1" fmla="*/ 213254 h 214599"/>
              <a:gd name="connsiteX2" fmla="*/ 0 w 1068160"/>
              <a:gd name="connsiteY2" fmla="*/ 210987 h 214599"/>
              <a:gd name="connsiteX0" fmla="*/ 1163410 w 1163410"/>
              <a:gd name="connsiteY0" fmla="*/ 132750 h 132750"/>
              <a:gd name="connsiteX1" fmla="*/ 604610 w 1163410"/>
              <a:gd name="connsiteY1" fmla="*/ 110978 h 132750"/>
              <a:gd name="connsiteX2" fmla="*/ 0 w 1163410"/>
              <a:gd name="connsiteY2" fmla="*/ 108711 h 132750"/>
              <a:gd name="connsiteX0" fmla="*/ 1430110 w 1430110"/>
              <a:gd name="connsiteY0" fmla="*/ 743648 h 743648"/>
              <a:gd name="connsiteX1" fmla="*/ 604610 w 1430110"/>
              <a:gd name="connsiteY1" fmla="*/ 93226 h 743648"/>
              <a:gd name="connsiteX2" fmla="*/ 0 w 1430110"/>
              <a:gd name="connsiteY2" fmla="*/ 90959 h 743648"/>
              <a:gd name="connsiteX0" fmla="*/ 1430110 w 1430110"/>
              <a:gd name="connsiteY0" fmla="*/ 743648 h 869121"/>
              <a:gd name="connsiteX1" fmla="*/ 604610 w 1430110"/>
              <a:gd name="connsiteY1" fmla="*/ 93226 h 869121"/>
              <a:gd name="connsiteX2" fmla="*/ 0 w 1430110"/>
              <a:gd name="connsiteY2" fmla="*/ 90959 h 869121"/>
              <a:gd name="connsiteX0" fmla="*/ 1430110 w 1430110"/>
              <a:gd name="connsiteY0" fmla="*/ 706120 h 844132"/>
              <a:gd name="connsiteX1" fmla="*/ 861785 w 1430110"/>
              <a:gd name="connsiteY1" fmla="*/ 179523 h 844132"/>
              <a:gd name="connsiteX2" fmla="*/ 0 w 1430110"/>
              <a:gd name="connsiteY2" fmla="*/ 53431 h 844132"/>
              <a:gd name="connsiteX0" fmla="*/ 1430110 w 1430110"/>
              <a:gd name="connsiteY0" fmla="*/ 679204 h 792675"/>
              <a:gd name="connsiteX1" fmla="*/ 861785 w 1430110"/>
              <a:gd name="connsiteY1" fmla="*/ 152607 h 792675"/>
              <a:gd name="connsiteX2" fmla="*/ 0 w 1430110"/>
              <a:gd name="connsiteY2" fmla="*/ 26515 h 792675"/>
              <a:gd name="connsiteX0" fmla="*/ 1830160 w 1830160"/>
              <a:gd name="connsiteY0" fmla="*/ 608275 h 755881"/>
              <a:gd name="connsiteX1" fmla="*/ 861785 w 1830160"/>
              <a:gd name="connsiteY1" fmla="*/ 176928 h 755881"/>
              <a:gd name="connsiteX2" fmla="*/ 0 w 1830160"/>
              <a:gd name="connsiteY2" fmla="*/ 50836 h 755881"/>
              <a:gd name="connsiteX0" fmla="*/ 1877785 w 1877785"/>
              <a:gd name="connsiteY0" fmla="*/ 618051 h 764638"/>
              <a:gd name="connsiteX1" fmla="*/ 861785 w 1877785"/>
              <a:gd name="connsiteY1" fmla="*/ 177179 h 764638"/>
              <a:gd name="connsiteX2" fmla="*/ 0 w 1877785"/>
              <a:gd name="connsiteY2" fmla="*/ 51087 h 764638"/>
              <a:gd name="connsiteX0" fmla="*/ 1877785 w 1877785"/>
              <a:gd name="connsiteY0" fmla="*/ 667223 h 840156"/>
              <a:gd name="connsiteX1" fmla="*/ 861785 w 1877785"/>
              <a:gd name="connsiteY1" fmla="*/ 226351 h 840156"/>
              <a:gd name="connsiteX2" fmla="*/ 0 w 1877785"/>
              <a:gd name="connsiteY2" fmla="*/ 100259 h 840156"/>
            </a:gdLst>
            <a:ahLst/>
            <a:cxnLst>
              <a:cxn ang="0">
                <a:pos x="connsiteX0" y="connsiteY0"/>
              </a:cxn>
              <a:cxn ang="0">
                <a:pos x="connsiteX1" y="connsiteY1"/>
              </a:cxn>
              <a:cxn ang="0">
                <a:pos x="connsiteX2" y="connsiteY2"/>
              </a:cxn>
            </a:cxnLst>
            <a:rect l="l" t="t" r="r" b="b"/>
            <a:pathLst>
              <a:path w="1877785" h="840156">
                <a:moveTo>
                  <a:pt x="1877785" y="667223"/>
                </a:moveTo>
                <a:cubicBezTo>
                  <a:pt x="1403651" y="1141658"/>
                  <a:pt x="965199" y="520870"/>
                  <a:pt x="861785" y="226351"/>
                </a:cubicBezTo>
                <a:cubicBezTo>
                  <a:pt x="758371" y="-68168"/>
                  <a:pt x="458013" y="-35529"/>
                  <a:pt x="0" y="10025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39621"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308" b="14325"/>
          <a:stretch/>
        </p:blipFill>
        <p:spPr bwMode="auto">
          <a:xfrm flipH="1">
            <a:off x="6432883" y="1097044"/>
            <a:ext cx="2354660" cy="1309606"/>
          </a:xfrm>
          <a:prstGeom prst="rect">
            <a:avLst/>
          </a:prstGeom>
          <a:noFill/>
          <a:extLst>
            <a:ext uri="{909E8E84-426E-40DD-AFC4-6F175D3DCCD1}">
              <a14:hiddenFill xmlns:a14="http://schemas.microsoft.com/office/drawing/2010/main">
                <a:solidFill>
                  <a:srgbClr val="FFFFFF"/>
                </a:solidFill>
              </a14:hiddenFill>
            </a:ext>
          </a:extLst>
        </p:spPr>
      </p:pic>
      <p:pic>
        <p:nvPicPr>
          <p:cNvPr id="239622" name="Picture 6"/>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747414" y="614004"/>
            <a:ext cx="2327474" cy="1335970"/>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p:nvPr/>
        </p:nvSpPr>
        <p:spPr>
          <a:xfrm rot="17960897">
            <a:off x="3791283" y="1775429"/>
            <a:ext cx="3347388" cy="1158525"/>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 name="connsiteX0" fmla="*/ 1101004 w 1372456"/>
              <a:gd name="connsiteY0" fmla="*/ 0 h 1226911"/>
              <a:gd name="connsiteX1" fmla="*/ 1361354 w 1372456"/>
              <a:gd name="connsiteY1" fmla="*/ 556078 h 1226911"/>
              <a:gd name="connsiteX2" fmla="*/ 751754 w 1372456"/>
              <a:gd name="connsiteY2" fmla="*/ 672193 h 1226911"/>
              <a:gd name="connsiteX3" fmla="*/ 1216212 w 1372456"/>
              <a:gd name="connsiteY3" fmla="*/ 1078593 h 1226911"/>
              <a:gd name="connsiteX4" fmla="*/ 140794 w 1372456"/>
              <a:gd name="connsiteY4" fmla="*/ 1226911 h 1226911"/>
              <a:gd name="connsiteX0" fmla="*/ 960210 w 1231662"/>
              <a:gd name="connsiteY0" fmla="*/ 0 h 1308203"/>
              <a:gd name="connsiteX1" fmla="*/ 1220560 w 1231662"/>
              <a:gd name="connsiteY1" fmla="*/ 556078 h 1308203"/>
              <a:gd name="connsiteX2" fmla="*/ 610960 w 1231662"/>
              <a:gd name="connsiteY2" fmla="*/ 672193 h 1308203"/>
              <a:gd name="connsiteX3" fmla="*/ 1075418 w 1231662"/>
              <a:gd name="connsiteY3" fmla="*/ 1078593 h 1308203"/>
              <a:gd name="connsiteX4" fmla="*/ 0 w 1231662"/>
              <a:gd name="connsiteY4" fmla="*/ 1226911 h 1308203"/>
              <a:gd name="connsiteX0" fmla="*/ 1484085 w 1755537"/>
              <a:gd name="connsiteY0" fmla="*/ 0 h 1300178"/>
              <a:gd name="connsiteX1" fmla="*/ 1744435 w 1755537"/>
              <a:gd name="connsiteY1" fmla="*/ 556078 h 1300178"/>
              <a:gd name="connsiteX2" fmla="*/ 1134835 w 1755537"/>
              <a:gd name="connsiteY2" fmla="*/ 672193 h 1300178"/>
              <a:gd name="connsiteX3" fmla="*/ 1599293 w 1755537"/>
              <a:gd name="connsiteY3" fmla="*/ 1078593 h 1300178"/>
              <a:gd name="connsiteX4" fmla="*/ 0 w 1755537"/>
              <a:gd name="connsiteY4" fmla="*/ 1217386 h 1300178"/>
              <a:gd name="connsiteX0" fmla="*/ 1484085 w 1755537"/>
              <a:gd name="connsiteY0" fmla="*/ 0 h 1217386"/>
              <a:gd name="connsiteX1" fmla="*/ 1744435 w 1755537"/>
              <a:gd name="connsiteY1" fmla="*/ 556078 h 1217386"/>
              <a:gd name="connsiteX2" fmla="*/ 1134835 w 1755537"/>
              <a:gd name="connsiteY2" fmla="*/ 672193 h 1217386"/>
              <a:gd name="connsiteX3" fmla="*/ 1599293 w 1755537"/>
              <a:gd name="connsiteY3" fmla="*/ 1078593 h 1217386"/>
              <a:gd name="connsiteX4" fmla="*/ 0 w 1755537"/>
              <a:gd name="connsiteY4" fmla="*/ 1217386 h 1217386"/>
              <a:gd name="connsiteX0" fmla="*/ 1919060 w 2190512"/>
              <a:gd name="connsiteY0" fmla="*/ 0 h 1211036"/>
              <a:gd name="connsiteX1" fmla="*/ 2179410 w 2190512"/>
              <a:gd name="connsiteY1" fmla="*/ 556078 h 1211036"/>
              <a:gd name="connsiteX2" fmla="*/ 1569810 w 2190512"/>
              <a:gd name="connsiteY2" fmla="*/ 672193 h 1211036"/>
              <a:gd name="connsiteX3" fmla="*/ 2034268 w 2190512"/>
              <a:gd name="connsiteY3" fmla="*/ 1078593 h 1211036"/>
              <a:gd name="connsiteX4" fmla="*/ 0 w 2190512"/>
              <a:gd name="connsiteY4" fmla="*/ 1211036 h 1211036"/>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109810"/>
              <a:gd name="connsiteY0" fmla="*/ 0 h 1207861"/>
              <a:gd name="connsiteX1" fmla="*/ 1588860 w 2109810"/>
              <a:gd name="connsiteY1" fmla="*/ 672193 h 1207861"/>
              <a:gd name="connsiteX2" fmla="*/ 2053318 w 2109810"/>
              <a:gd name="connsiteY2" fmla="*/ 1078593 h 1207861"/>
              <a:gd name="connsiteX3" fmla="*/ 0 w 2109810"/>
              <a:gd name="connsiteY3" fmla="*/ 1207861 h 1207861"/>
              <a:gd name="connsiteX0" fmla="*/ 1938110 w 2176007"/>
              <a:gd name="connsiteY0" fmla="*/ 0 h 1207861"/>
              <a:gd name="connsiteX1" fmla="*/ 2053318 w 2176007"/>
              <a:gd name="connsiteY1" fmla="*/ 1078593 h 1207861"/>
              <a:gd name="connsiteX2" fmla="*/ 0 w 2176007"/>
              <a:gd name="connsiteY2" fmla="*/ 1207861 h 1207861"/>
              <a:gd name="connsiteX0" fmla="*/ 1938110 w 1947861"/>
              <a:gd name="connsiteY0" fmla="*/ 0 h 1481866"/>
              <a:gd name="connsiteX1" fmla="*/ 1643743 w 1947861"/>
              <a:gd name="connsiteY1" fmla="*/ 1469118 h 1481866"/>
              <a:gd name="connsiteX2" fmla="*/ 0 w 1947861"/>
              <a:gd name="connsiteY2" fmla="*/ 1207861 h 1481866"/>
              <a:gd name="connsiteX0" fmla="*/ 2271485 w 2272951"/>
              <a:gd name="connsiteY0" fmla="*/ 803970 h 852338"/>
              <a:gd name="connsiteX1" fmla="*/ 1643743 w 2272951"/>
              <a:gd name="connsiteY1" fmla="*/ 272838 h 852338"/>
              <a:gd name="connsiteX2" fmla="*/ 0 w 2272951"/>
              <a:gd name="connsiteY2" fmla="*/ 11581 h 852338"/>
              <a:gd name="connsiteX0" fmla="*/ 2271485 w 2272476"/>
              <a:gd name="connsiteY0" fmla="*/ 797236 h 879892"/>
              <a:gd name="connsiteX1" fmla="*/ 1500868 w 2272476"/>
              <a:gd name="connsiteY1" fmla="*/ 599479 h 879892"/>
              <a:gd name="connsiteX2" fmla="*/ 0 w 2272476"/>
              <a:gd name="connsiteY2" fmla="*/ 4847 h 879892"/>
              <a:gd name="connsiteX0" fmla="*/ 2271485 w 2272498"/>
              <a:gd name="connsiteY0" fmla="*/ 794610 h 829131"/>
              <a:gd name="connsiteX1" fmla="*/ 1500868 w 2272498"/>
              <a:gd name="connsiteY1" fmla="*/ 596853 h 829131"/>
              <a:gd name="connsiteX2" fmla="*/ 0 w 2272498"/>
              <a:gd name="connsiteY2" fmla="*/ 2221 h 829131"/>
              <a:gd name="connsiteX0" fmla="*/ 3347035 w 3347359"/>
              <a:gd name="connsiteY0" fmla="*/ 1078020 h 1133083"/>
              <a:gd name="connsiteX1" fmla="*/ 1500868 w 3347359"/>
              <a:gd name="connsiteY1" fmla="*/ 599901 h 1133083"/>
              <a:gd name="connsiteX2" fmla="*/ 0 w 3347359"/>
              <a:gd name="connsiteY2" fmla="*/ 5269 h 1133083"/>
              <a:gd name="connsiteX0" fmla="*/ 3347035 w 3347357"/>
              <a:gd name="connsiteY0" fmla="*/ 1075705 h 1200277"/>
              <a:gd name="connsiteX1" fmla="*/ 1490941 w 3347357"/>
              <a:gd name="connsiteY1" fmla="*/ 1007484 h 1200277"/>
              <a:gd name="connsiteX2" fmla="*/ 0 w 3347357"/>
              <a:gd name="connsiteY2" fmla="*/ 2954 h 1200277"/>
              <a:gd name="connsiteX0" fmla="*/ 3347035 w 3347352"/>
              <a:gd name="connsiteY0" fmla="*/ 1075770 h 1193671"/>
              <a:gd name="connsiteX1" fmla="*/ 1468635 w 3347352"/>
              <a:gd name="connsiteY1" fmla="*/ 987310 h 1193671"/>
              <a:gd name="connsiteX2" fmla="*/ 0 w 3347352"/>
              <a:gd name="connsiteY2" fmla="*/ 3019 h 1193671"/>
              <a:gd name="connsiteX0" fmla="*/ 3347035 w 3347388"/>
              <a:gd name="connsiteY0" fmla="*/ 1074275 h 1158525"/>
              <a:gd name="connsiteX1" fmla="*/ 1468635 w 3347388"/>
              <a:gd name="connsiteY1" fmla="*/ 985815 h 1158525"/>
              <a:gd name="connsiteX2" fmla="*/ 0 w 3347388"/>
              <a:gd name="connsiteY2" fmla="*/ 1524 h 1158525"/>
            </a:gdLst>
            <a:ahLst/>
            <a:cxnLst>
              <a:cxn ang="0">
                <a:pos x="connsiteX0" y="connsiteY0"/>
              </a:cxn>
              <a:cxn ang="0">
                <a:pos x="connsiteX1" y="connsiteY1"/>
              </a:cxn>
              <a:cxn ang="0">
                <a:pos x="connsiteX2" y="connsiteY2"/>
              </a:cxn>
            </a:cxnLst>
            <a:rect l="l" t="t" r="r" b="b"/>
            <a:pathLst>
              <a:path w="3347388" h="1158525">
                <a:moveTo>
                  <a:pt x="3347035" y="1074275"/>
                </a:moveTo>
                <a:cubicBezTo>
                  <a:pt x="3371037" y="1298982"/>
                  <a:pt x="2166196" y="266484"/>
                  <a:pt x="1468635" y="985815"/>
                </a:cubicBezTo>
                <a:cubicBezTo>
                  <a:pt x="771074" y="1705146"/>
                  <a:pt x="643164" y="-58952"/>
                  <a:pt x="0" y="152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Freeform 39"/>
          <p:cNvSpPr/>
          <p:nvPr/>
        </p:nvSpPr>
        <p:spPr>
          <a:xfrm rot="17139501">
            <a:off x="3901984" y="2231279"/>
            <a:ext cx="1967754" cy="959176"/>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 name="connsiteX0" fmla="*/ 1101004 w 1372456"/>
              <a:gd name="connsiteY0" fmla="*/ 0 h 1226911"/>
              <a:gd name="connsiteX1" fmla="*/ 1361354 w 1372456"/>
              <a:gd name="connsiteY1" fmla="*/ 556078 h 1226911"/>
              <a:gd name="connsiteX2" fmla="*/ 751754 w 1372456"/>
              <a:gd name="connsiteY2" fmla="*/ 672193 h 1226911"/>
              <a:gd name="connsiteX3" fmla="*/ 1216212 w 1372456"/>
              <a:gd name="connsiteY3" fmla="*/ 1078593 h 1226911"/>
              <a:gd name="connsiteX4" fmla="*/ 140794 w 1372456"/>
              <a:gd name="connsiteY4" fmla="*/ 1226911 h 1226911"/>
              <a:gd name="connsiteX0" fmla="*/ 960210 w 1231662"/>
              <a:gd name="connsiteY0" fmla="*/ 0 h 1308203"/>
              <a:gd name="connsiteX1" fmla="*/ 1220560 w 1231662"/>
              <a:gd name="connsiteY1" fmla="*/ 556078 h 1308203"/>
              <a:gd name="connsiteX2" fmla="*/ 610960 w 1231662"/>
              <a:gd name="connsiteY2" fmla="*/ 672193 h 1308203"/>
              <a:gd name="connsiteX3" fmla="*/ 1075418 w 1231662"/>
              <a:gd name="connsiteY3" fmla="*/ 1078593 h 1308203"/>
              <a:gd name="connsiteX4" fmla="*/ 0 w 1231662"/>
              <a:gd name="connsiteY4" fmla="*/ 1226911 h 1308203"/>
              <a:gd name="connsiteX0" fmla="*/ 1484085 w 1755537"/>
              <a:gd name="connsiteY0" fmla="*/ 0 h 1300178"/>
              <a:gd name="connsiteX1" fmla="*/ 1744435 w 1755537"/>
              <a:gd name="connsiteY1" fmla="*/ 556078 h 1300178"/>
              <a:gd name="connsiteX2" fmla="*/ 1134835 w 1755537"/>
              <a:gd name="connsiteY2" fmla="*/ 672193 h 1300178"/>
              <a:gd name="connsiteX3" fmla="*/ 1599293 w 1755537"/>
              <a:gd name="connsiteY3" fmla="*/ 1078593 h 1300178"/>
              <a:gd name="connsiteX4" fmla="*/ 0 w 1755537"/>
              <a:gd name="connsiteY4" fmla="*/ 1217386 h 1300178"/>
              <a:gd name="connsiteX0" fmla="*/ 1484085 w 1755537"/>
              <a:gd name="connsiteY0" fmla="*/ 0 h 1217386"/>
              <a:gd name="connsiteX1" fmla="*/ 1744435 w 1755537"/>
              <a:gd name="connsiteY1" fmla="*/ 556078 h 1217386"/>
              <a:gd name="connsiteX2" fmla="*/ 1134835 w 1755537"/>
              <a:gd name="connsiteY2" fmla="*/ 672193 h 1217386"/>
              <a:gd name="connsiteX3" fmla="*/ 1599293 w 1755537"/>
              <a:gd name="connsiteY3" fmla="*/ 1078593 h 1217386"/>
              <a:gd name="connsiteX4" fmla="*/ 0 w 1755537"/>
              <a:gd name="connsiteY4" fmla="*/ 1217386 h 1217386"/>
              <a:gd name="connsiteX0" fmla="*/ 1919060 w 2190512"/>
              <a:gd name="connsiteY0" fmla="*/ 0 h 1211036"/>
              <a:gd name="connsiteX1" fmla="*/ 2179410 w 2190512"/>
              <a:gd name="connsiteY1" fmla="*/ 556078 h 1211036"/>
              <a:gd name="connsiteX2" fmla="*/ 1569810 w 2190512"/>
              <a:gd name="connsiteY2" fmla="*/ 672193 h 1211036"/>
              <a:gd name="connsiteX3" fmla="*/ 2034268 w 2190512"/>
              <a:gd name="connsiteY3" fmla="*/ 1078593 h 1211036"/>
              <a:gd name="connsiteX4" fmla="*/ 0 w 2190512"/>
              <a:gd name="connsiteY4" fmla="*/ 1211036 h 1211036"/>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109810"/>
              <a:gd name="connsiteY0" fmla="*/ 0 h 1207861"/>
              <a:gd name="connsiteX1" fmla="*/ 1588860 w 2109810"/>
              <a:gd name="connsiteY1" fmla="*/ 672193 h 1207861"/>
              <a:gd name="connsiteX2" fmla="*/ 2053318 w 2109810"/>
              <a:gd name="connsiteY2" fmla="*/ 1078593 h 1207861"/>
              <a:gd name="connsiteX3" fmla="*/ 0 w 2109810"/>
              <a:gd name="connsiteY3" fmla="*/ 1207861 h 1207861"/>
              <a:gd name="connsiteX0" fmla="*/ 1938110 w 2176007"/>
              <a:gd name="connsiteY0" fmla="*/ 0 h 1207861"/>
              <a:gd name="connsiteX1" fmla="*/ 2053318 w 2176007"/>
              <a:gd name="connsiteY1" fmla="*/ 1078593 h 1207861"/>
              <a:gd name="connsiteX2" fmla="*/ 0 w 2176007"/>
              <a:gd name="connsiteY2" fmla="*/ 1207861 h 1207861"/>
              <a:gd name="connsiteX0" fmla="*/ 1938110 w 1947861"/>
              <a:gd name="connsiteY0" fmla="*/ 0 h 1481866"/>
              <a:gd name="connsiteX1" fmla="*/ 1643743 w 1947861"/>
              <a:gd name="connsiteY1" fmla="*/ 1469118 h 1481866"/>
              <a:gd name="connsiteX2" fmla="*/ 0 w 1947861"/>
              <a:gd name="connsiteY2" fmla="*/ 1207861 h 1481866"/>
              <a:gd name="connsiteX0" fmla="*/ 2271485 w 2272951"/>
              <a:gd name="connsiteY0" fmla="*/ 803970 h 852338"/>
              <a:gd name="connsiteX1" fmla="*/ 1643743 w 2272951"/>
              <a:gd name="connsiteY1" fmla="*/ 272838 h 852338"/>
              <a:gd name="connsiteX2" fmla="*/ 0 w 2272951"/>
              <a:gd name="connsiteY2" fmla="*/ 11581 h 852338"/>
              <a:gd name="connsiteX0" fmla="*/ 2271485 w 2272476"/>
              <a:gd name="connsiteY0" fmla="*/ 797236 h 879892"/>
              <a:gd name="connsiteX1" fmla="*/ 1500868 w 2272476"/>
              <a:gd name="connsiteY1" fmla="*/ 599479 h 879892"/>
              <a:gd name="connsiteX2" fmla="*/ 0 w 2272476"/>
              <a:gd name="connsiteY2" fmla="*/ 4847 h 879892"/>
              <a:gd name="connsiteX0" fmla="*/ 2271485 w 2272498"/>
              <a:gd name="connsiteY0" fmla="*/ 794610 h 829131"/>
              <a:gd name="connsiteX1" fmla="*/ 1500868 w 2272498"/>
              <a:gd name="connsiteY1" fmla="*/ 596853 h 829131"/>
              <a:gd name="connsiteX2" fmla="*/ 0 w 2272498"/>
              <a:gd name="connsiteY2" fmla="*/ 2221 h 829131"/>
              <a:gd name="connsiteX0" fmla="*/ 1926094 w 1928912"/>
              <a:gd name="connsiteY0" fmla="*/ 270207 h 606679"/>
              <a:gd name="connsiteX1" fmla="*/ 1500868 w 1928912"/>
              <a:gd name="connsiteY1" fmla="*/ 598839 h 606679"/>
              <a:gd name="connsiteX2" fmla="*/ 0 w 1928912"/>
              <a:gd name="connsiteY2" fmla="*/ 4207 h 606679"/>
              <a:gd name="connsiteX0" fmla="*/ 1926094 w 1989685"/>
              <a:gd name="connsiteY0" fmla="*/ 270207 h 609658"/>
              <a:gd name="connsiteX1" fmla="*/ 1500868 w 1989685"/>
              <a:gd name="connsiteY1" fmla="*/ 598839 h 609658"/>
              <a:gd name="connsiteX2" fmla="*/ 0 w 1989685"/>
              <a:gd name="connsiteY2" fmla="*/ 4207 h 609658"/>
              <a:gd name="connsiteX0" fmla="*/ 1926094 w 1967385"/>
              <a:gd name="connsiteY0" fmla="*/ 268709 h 961481"/>
              <a:gd name="connsiteX1" fmla="*/ 1236076 w 1967385"/>
              <a:gd name="connsiteY1" fmla="*/ 958435 h 961481"/>
              <a:gd name="connsiteX2" fmla="*/ 0 w 1967385"/>
              <a:gd name="connsiteY2" fmla="*/ 2709 h 961481"/>
              <a:gd name="connsiteX0" fmla="*/ 1926094 w 1958381"/>
              <a:gd name="connsiteY0" fmla="*/ 270204 h 1073376"/>
              <a:gd name="connsiteX1" fmla="*/ 1236076 w 1958381"/>
              <a:gd name="connsiteY1" fmla="*/ 959930 h 1073376"/>
              <a:gd name="connsiteX2" fmla="*/ 0 w 1958381"/>
              <a:gd name="connsiteY2" fmla="*/ 4204 h 1073376"/>
              <a:gd name="connsiteX0" fmla="*/ 1926094 w 1966663"/>
              <a:gd name="connsiteY0" fmla="*/ 269217 h 1000702"/>
              <a:gd name="connsiteX1" fmla="*/ 1236076 w 1966663"/>
              <a:gd name="connsiteY1" fmla="*/ 958943 h 1000702"/>
              <a:gd name="connsiteX2" fmla="*/ 0 w 1966663"/>
              <a:gd name="connsiteY2" fmla="*/ 3217 h 1000702"/>
              <a:gd name="connsiteX0" fmla="*/ 1926094 w 1967754"/>
              <a:gd name="connsiteY0" fmla="*/ 268510 h 959176"/>
              <a:gd name="connsiteX1" fmla="*/ 1236076 w 1967754"/>
              <a:gd name="connsiteY1" fmla="*/ 958236 h 959176"/>
              <a:gd name="connsiteX2" fmla="*/ 0 w 1967754"/>
              <a:gd name="connsiteY2" fmla="*/ 2510 h 959176"/>
            </a:gdLst>
            <a:ahLst/>
            <a:cxnLst>
              <a:cxn ang="0">
                <a:pos x="connsiteX0" y="connsiteY0"/>
              </a:cxn>
              <a:cxn ang="0">
                <a:pos x="connsiteX1" y="connsiteY1"/>
              </a:cxn>
              <a:cxn ang="0">
                <a:pos x="connsiteX2" y="connsiteY2"/>
              </a:cxn>
            </a:cxnLst>
            <a:rect l="l" t="t" r="r" b="b"/>
            <a:pathLst>
              <a:path w="1967754" h="959176">
                <a:moveTo>
                  <a:pt x="1926094" y="268510"/>
                </a:moveTo>
                <a:cubicBezTo>
                  <a:pt x="2125120" y="552971"/>
                  <a:pt x="1564041" y="921484"/>
                  <a:pt x="1236076" y="958236"/>
                </a:cubicBezTo>
                <a:cubicBezTo>
                  <a:pt x="908111" y="994988"/>
                  <a:pt x="643164" y="-57966"/>
                  <a:pt x="0" y="251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896779" y="2952750"/>
            <a:ext cx="1154211" cy="0"/>
            <a:chOff x="896779" y="2952750"/>
            <a:chExt cx="1154211" cy="0"/>
          </a:xfrm>
          <a:effectLst/>
        </p:grpSpPr>
        <p:cxnSp>
          <p:nvCxnSpPr>
            <p:cNvPr id="63" name="Straight Connector 62"/>
            <p:cNvCxnSpPr/>
            <p:nvPr/>
          </p:nvCxnSpPr>
          <p:spPr>
            <a:xfrm>
              <a:off x="896779" y="2952750"/>
              <a:ext cx="396240" cy="0"/>
            </a:xfrm>
            <a:prstGeom prst="line">
              <a:avLst/>
            </a:prstGeom>
            <a:ln>
              <a:solidFill>
                <a:schemeClr val="accent6">
                  <a:lumMod val="75000"/>
                </a:schemeClr>
              </a:solidFill>
            </a:ln>
            <a:effectLst/>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a:off x="1535905" y="2952750"/>
              <a:ext cx="515085" cy="0"/>
            </a:xfrm>
            <a:prstGeom prst="line">
              <a:avLst/>
            </a:prstGeom>
            <a:ln>
              <a:solidFill>
                <a:schemeClr val="accent6">
                  <a:lumMod val="75000"/>
                </a:schemeClr>
              </a:solidFill>
            </a:ln>
            <a:effectLst/>
          </p:spPr>
          <p:style>
            <a:lnRef idx="3">
              <a:schemeClr val="dk1"/>
            </a:lnRef>
            <a:fillRef idx="0">
              <a:schemeClr val="dk1"/>
            </a:fillRef>
            <a:effectRef idx="2">
              <a:schemeClr val="dk1"/>
            </a:effectRef>
            <a:fontRef idx="minor">
              <a:schemeClr val="tx1"/>
            </a:fontRef>
          </p:style>
        </p:cxnSp>
      </p:grpSp>
      <p:sp>
        <p:nvSpPr>
          <p:cNvPr id="71" name="Rectangle 70"/>
          <p:cNvSpPr/>
          <p:nvPr/>
        </p:nvSpPr>
        <p:spPr>
          <a:xfrm>
            <a:off x="2452712" y="2254250"/>
            <a:ext cx="3084499"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erlin Sans FB Demi" panose="020E0802020502020306" pitchFamily="34" charset="0"/>
              </a:rPr>
              <a:t>Overloading</a:t>
            </a:r>
          </a:p>
        </p:txBody>
      </p:sp>
      <p:pic>
        <p:nvPicPr>
          <p:cNvPr id="72" name="Picture 3"/>
          <p:cNvPicPr>
            <a:picLocks noChangeAspect="1" noChangeArrowheads="1" noCrop="1"/>
          </p:cNvPicPr>
          <p:nvPr/>
        </p:nvPicPr>
        <p:blipFill>
          <a:blip r:embed="rId12" cstate="print">
            <a:extLst>
              <a:ext uri="{28A0092B-C50C-407E-A947-70E740481C1C}">
                <a14:useLocalDpi xmlns:a14="http://schemas.microsoft.com/office/drawing/2010/main" val="0"/>
              </a:ext>
            </a:extLst>
          </a:blip>
          <a:stretch>
            <a:fillRect/>
          </a:stretch>
        </p:blipFill>
        <p:spPr bwMode="auto">
          <a:xfrm flipV="1">
            <a:off x="2260466" y="2678951"/>
            <a:ext cx="1115530" cy="111199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p:cNvPicPr>
            <a:picLocks noChangeAspect="1" noChangeArrowheads="1" noCrop="1"/>
          </p:cNvPicPr>
          <p:nvPr/>
        </p:nvPicPr>
        <p:blipFill>
          <a:blip r:embed="rId13" cstate="print">
            <a:extLst>
              <a:ext uri="{28A0092B-C50C-407E-A947-70E740481C1C}">
                <a14:useLocalDpi xmlns:a14="http://schemas.microsoft.com/office/drawing/2010/main" val="0"/>
              </a:ext>
            </a:extLst>
          </a:blip>
          <a:stretch>
            <a:fillRect/>
          </a:stretch>
        </p:blipFill>
        <p:spPr bwMode="auto">
          <a:xfrm>
            <a:off x="2042838" y="1728205"/>
            <a:ext cx="1333158" cy="13289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p:cNvPicPr>
            <a:picLocks noChangeAspect="1" noChangeArrowheads="1" noCrop="1"/>
          </p:cNvPicPr>
          <p:nvPr/>
        </p:nvPicPr>
        <p:blipFill>
          <a:blip r:embed="rId14" cstate="print">
            <a:extLst>
              <a:ext uri="{28A0092B-C50C-407E-A947-70E740481C1C}">
                <a14:useLocalDpi xmlns:a14="http://schemas.microsoft.com/office/drawing/2010/main" val="0"/>
              </a:ext>
            </a:extLst>
          </a:blip>
          <a:stretch>
            <a:fillRect/>
          </a:stretch>
        </p:blipFill>
        <p:spPr bwMode="auto">
          <a:xfrm>
            <a:off x="2161899" y="1662113"/>
            <a:ext cx="1466474" cy="1461833"/>
          </a:xfrm>
          <a:prstGeom prst="rect">
            <a:avLst/>
          </a:prstGeom>
          <a:noFill/>
          <a:extLst>
            <a:ext uri="{909E8E84-426E-40DD-AFC4-6F175D3DCCD1}">
              <a14:hiddenFill xmlns:a14="http://schemas.microsoft.com/office/drawing/2010/main">
                <a:solidFill>
                  <a:srgbClr val="FFFFFF"/>
                </a:solidFill>
              </a14:hiddenFill>
            </a:ext>
          </a:extLst>
        </p:spPr>
      </p:pic>
      <p:sp>
        <p:nvSpPr>
          <p:cNvPr id="38" name="Freeform 37"/>
          <p:cNvSpPr/>
          <p:nvPr/>
        </p:nvSpPr>
        <p:spPr>
          <a:xfrm>
            <a:off x="4160385" y="3490297"/>
            <a:ext cx="2272498" cy="829131"/>
          </a:xfrm>
          <a:custGeom>
            <a:avLst/>
            <a:gdLst>
              <a:gd name="connsiteX0" fmla="*/ 798285 w 1019500"/>
              <a:gd name="connsiteY0" fmla="*/ 0 h 1407886"/>
              <a:gd name="connsiteX1" fmla="*/ 1001485 w 1019500"/>
              <a:gd name="connsiteY1" fmla="*/ 537028 h 1407886"/>
              <a:gd name="connsiteX2" fmla="*/ 391885 w 1019500"/>
              <a:gd name="connsiteY2" fmla="*/ 653143 h 1407886"/>
              <a:gd name="connsiteX3" fmla="*/ 856343 w 1019500"/>
              <a:gd name="connsiteY3" fmla="*/ 1059543 h 1407886"/>
              <a:gd name="connsiteX4" fmla="*/ 0 w 1019500"/>
              <a:gd name="connsiteY4" fmla="*/ 1407886 h 14078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31635 w 1152850"/>
              <a:gd name="connsiteY0" fmla="*/ 0 h 1204686"/>
              <a:gd name="connsiteX1" fmla="*/ 1134835 w 1152850"/>
              <a:gd name="connsiteY1" fmla="*/ 537028 h 1204686"/>
              <a:gd name="connsiteX2" fmla="*/ 525235 w 1152850"/>
              <a:gd name="connsiteY2" fmla="*/ 653143 h 1204686"/>
              <a:gd name="connsiteX3" fmla="*/ 989693 w 1152850"/>
              <a:gd name="connsiteY3" fmla="*/ 1059543 h 1204686"/>
              <a:gd name="connsiteX4" fmla="*/ 0 w 1152850"/>
              <a:gd name="connsiteY4" fmla="*/ 1204686 h 1204686"/>
              <a:gd name="connsiteX0" fmla="*/ 982435 w 1203650"/>
              <a:gd name="connsiteY0" fmla="*/ 0 h 1452336"/>
              <a:gd name="connsiteX1" fmla="*/ 1185635 w 1203650"/>
              <a:gd name="connsiteY1" fmla="*/ 537028 h 1452336"/>
              <a:gd name="connsiteX2" fmla="*/ 576035 w 1203650"/>
              <a:gd name="connsiteY2" fmla="*/ 653143 h 1452336"/>
              <a:gd name="connsiteX3" fmla="*/ 1040493 w 1203650"/>
              <a:gd name="connsiteY3" fmla="*/ 1059543 h 1452336"/>
              <a:gd name="connsiteX4" fmla="*/ 0 w 1203650"/>
              <a:gd name="connsiteY4" fmla="*/ 1452336 h 1452336"/>
              <a:gd name="connsiteX0" fmla="*/ 994552 w 1215767"/>
              <a:gd name="connsiteY0" fmla="*/ 0 h 1452336"/>
              <a:gd name="connsiteX1" fmla="*/ 1197752 w 1215767"/>
              <a:gd name="connsiteY1" fmla="*/ 537028 h 1452336"/>
              <a:gd name="connsiteX2" fmla="*/ 588152 w 1215767"/>
              <a:gd name="connsiteY2" fmla="*/ 653143 h 1452336"/>
              <a:gd name="connsiteX3" fmla="*/ 1052610 w 1215767"/>
              <a:gd name="connsiteY3" fmla="*/ 1059543 h 1452336"/>
              <a:gd name="connsiteX4" fmla="*/ 12117 w 1215767"/>
              <a:gd name="connsiteY4" fmla="*/ 1452336 h 1452336"/>
              <a:gd name="connsiteX0" fmla="*/ 906469 w 1127684"/>
              <a:gd name="connsiteY0" fmla="*/ 0 h 1471386"/>
              <a:gd name="connsiteX1" fmla="*/ 1109669 w 1127684"/>
              <a:gd name="connsiteY1" fmla="*/ 537028 h 1471386"/>
              <a:gd name="connsiteX2" fmla="*/ 500069 w 1127684"/>
              <a:gd name="connsiteY2" fmla="*/ 653143 h 1471386"/>
              <a:gd name="connsiteX3" fmla="*/ 964527 w 1127684"/>
              <a:gd name="connsiteY3" fmla="*/ 1059543 h 1471386"/>
              <a:gd name="connsiteX4" fmla="*/ 12934 w 1127684"/>
              <a:gd name="connsiteY4" fmla="*/ 1471386 h 1471386"/>
              <a:gd name="connsiteX0" fmla="*/ 970706 w 1191921"/>
              <a:gd name="connsiteY0" fmla="*/ 0 h 1471386"/>
              <a:gd name="connsiteX1" fmla="*/ 1173906 w 1191921"/>
              <a:gd name="connsiteY1" fmla="*/ 537028 h 1471386"/>
              <a:gd name="connsiteX2" fmla="*/ 564306 w 1191921"/>
              <a:gd name="connsiteY2" fmla="*/ 653143 h 1471386"/>
              <a:gd name="connsiteX3" fmla="*/ 1028764 w 1191921"/>
              <a:gd name="connsiteY3" fmla="*/ 1059543 h 1471386"/>
              <a:gd name="connsiteX4" fmla="*/ 77171 w 1191921"/>
              <a:gd name="connsiteY4" fmla="*/ 1471386 h 1471386"/>
              <a:gd name="connsiteX0" fmla="*/ 903901 w 1125116"/>
              <a:gd name="connsiteY0" fmla="*/ 0 h 1484086"/>
              <a:gd name="connsiteX1" fmla="*/ 1107101 w 1125116"/>
              <a:gd name="connsiteY1" fmla="*/ 537028 h 1484086"/>
              <a:gd name="connsiteX2" fmla="*/ 497501 w 1125116"/>
              <a:gd name="connsiteY2" fmla="*/ 653143 h 1484086"/>
              <a:gd name="connsiteX3" fmla="*/ 961959 w 1125116"/>
              <a:gd name="connsiteY3" fmla="*/ 1059543 h 1484086"/>
              <a:gd name="connsiteX4" fmla="*/ 80216 w 1125116"/>
              <a:gd name="connsiteY4" fmla="*/ 1484086 h 1484086"/>
              <a:gd name="connsiteX0" fmla="*/ 976853 w 1198068"/>
              <a:gd name="connsiteY0" fmla="*/ 0 h 1484086"/>
              <a:gd name="connsiteX1" fmla="*/ 1180053 w 1198068"/>
              <a:gd name="connsiteY1" fmla="*/ 537028 h 1484086"/>
              <a:gd name="connsiteX2" fmla="*/ 570453 w 1198068"/>
              <a:gd name="connsiteY2" fmla="*/ 653143 h 1484086"/>
              <a:gd name="connsiteX3" fmla="*/ 1034911 w 1198068"/>
              <a:gd name="connsiteY3" fmla="*/ 1059543 h 1484086"/>
              <a:gd name="connsiteX4" fmla="*/ 153168 w 1198068"/>
              <a:gd name="connsiteY4" fmla="*/ 1484086 h 1484086"/>
              <a:gd name="connsiteX0" fmla="*/ 938753 w 1193130"/>
              <a:gd name="connsiteY0" fmla="*/ 0 h 1490436"/>
              <a:gd name="connsiteX1" fmla="*/ 1180053 w 1193130"/>
              <a:gd name="connsiteY1" fmla="*/ 543378 h 1490436"/>
              <a:gd name="connsiteX2" fmla="*/ 570453 w 1193130"/>
              <a:gd name="connsiteY2" fmla="*/ 659493 h 1490436"/>
              <a:gd name="connsiteX3" fmla="*/ 1034911 w 1193130"/>
              <a:gd name="connsiteY3" fmla="*/ 1065893 h 1490436"/>
              <a:gd name="connsiteX4" fmla="*/ 153168 w 1193130"/>
              <a:gd name="connsiteY4" fmla="*/ 1490436 h 1490436"/>
              <a:gd name="connsiteX0" fmla="*/ 974249 w 1228626"/>
              <a:gd name="connsiteY0" fmla="*/ 0 h 1407886"/>
              <a:gd name="connsiteX1" fmla="*/ 1215549 w 1228626"/>
              <a:gd name="connsiteY1" fmla="*/ 543378 h 1407886"/>
              <a:gd name="connsiteX2" fmla="*/ 605949 w 1228626"/>
              <a:gd name="connsiteY2" fmla="*/ 659493 h 1407886"/>
              <a:gd name="connsiteX3" fmla="*/ 1070407 w 1228626"/>
              <a:gd name="connsiteY3" fmla="*/ 1065893 h 1407886"/>
              <a:gd name="connsiteX4" fmla="*/ 150564 w 1228626"/>
              <a:gd name="connsiteY4" fmla="*/ 1407886 h 1407886"/>
              <a:gd name="connsiteX0" fmla="*/ 950576 w 1204953"/>
              <a:gd name="connsiteY0" fmla="*/ 0 h 1414236"/>
              <a:gd name="connsiteX1" fmla="*/ 1191876 w 1204953"/>
              <a:gd name="connsiteY1" fmla="*/ 543378 h 1414236"/>
              <a:gd name="connsiteX2" fmla="*/ 582276 w 1204953"/>
              <a:gd name="connsiteY2" fmla="*/ 659493 h 1414236"/>
              <a:gd name="connsiteX3" fmla="*/ 1046734 w 1204953"/>
              <a:gd name="connsiteY3" fmla="*/ 1065893 h 1414236"/>
              <a:gd name="connsiteX4" fmla="*/ 152291 w 1204953"/>
              <a:gd name="connsiteY4" fmla="*/ 1414236 h 1414236"/>
              <a:gd name="connsiteX0" fmla="*/ 931526 w 1202978"/>
              <a:gd name="connsiteY0" fmla="*/ 0 h 1426936"/>
              <a:gd name="connsiteX1" fmla="*/ 1191876 w 1202978"/>
              <a:gd name="connsiteY1" fmla="*/ 556078 h 1426936"/>
              <a:gd name="connsiteX2" fmla="*/ 582276 w 1202978"/>
              <a:gd name="connsiteY2" fmla="*/ 672193 h 1426936"/>
              <a:gd name="connsiteX3" fmla="*/ 1046734 w 1202978"/>
              <a:gd name="connsiteY3" fmla="*/ 1078593 h 1426936"/>
              <a:gd name="connsiteX4" fmla="*/ 152291 w 1202978"/>
              <a:gd name="connsiteY4" fmla="*/ 1426936 h 1426936"/>
              <a:gd name="connsiteX0" fmla="*/ 1101004 w 1372456"/>
              <a:gd name="connsiteY0" fmla="*/ 0 h 1226911"/>
              <a:gd name="connsiteX1" fmla="*/ 1361354 w 1372456"/>
              <a:gd name="connsiteY1" fmla="*/ 556078 h 1226911"/>
              <a:gd name="connsiteX2" fmla="*/ 751754 w 1372456"/>
              <a:gd name="connsiteY2" fmla="*/ 672193 h 1226911"/>
              <a:gd name="connsiteX3" fmla="*/ 1216212 w 1372456"/>
              <a:gd name="connsiteY3" fmla="*/ 1078593 h 1226911"/>
              <a:gd name="connsiteX4" fmla="*/ 140794 w 1372456"/>
              <a:gd name="connsiteY4" fmla="*/ 1226911 h 1226911"/>
              <a:gd name="connsiteX0" fmla="*/ 960210 w 1231662"/>
              <a:gd name="connsiteY0" fmla="*/ 0 h 1308203"/>
              <a:gd name="connsiteX1" fmla="*/ 1220560 w 1231662"/>
              <a:gd name="connsiteY1" fmla="*/ 556078 h 1308203"/>
              <a:gd name="connsiteX2" fmla="*/ 610960 w 1231662"/>
              <a:gd name="connsiteY2" fmla="*/ 672193 h 1308203"/>
              <a:gd name="connsiteX3" fmla="*/ 1075418 w 1231662"/>
              <a:gd name="connsiteY3" fmla="*/ 1078593 h 1308203"/>
              <a:gd name="connsiteX4" fmla="*/ 0 w 1231662"/>
              <a:gd name="connsiteY4" fmla="*/ 1226911 h 1308203"/>
              <a:gd name="connsiteX0" fmla="*/ 1484085 w 1755537"/>
              <a:gd name="connsiteY0" fmla="*/ 0 h 1300178"/>
              <a:gd name="connsiteX1" fmla="*/ 1744435 w 1755537"/>
              <a:gd name="connsiteY1" fmla="*/ 556078 h 1300178"/>
              <a:gd name="connsiteX2" fmla="*/ 1134835 w 1755537"/>
              <a:gd name="connsiteY2" fmla="*/ 672193 h 1300178"/>
              <a:gd name="connsiteX3" fmla="*/ 1599293 w 1755537"/>
              <a:gd name="connsiteY3" fmla="*/ 1078593 h 1300178"/>
              <a:gd name="connsiteX4" fmla="*/ 0 w 1755537"/>
              <a:gd name="connsiteY4" fmla="*/ 1217386 h 1300178"/>
              <a:gd name="connsiteX0" fmla="*/ 1484085 w 1755537"/>
              <a:gd name="connsiteY0" fmla="*/ 0 h 1217386"/>
              <a:gd name="connsiteX1" fmla="*/ 1744435 w 1755537"/>
              <a:gd name="connsiteY1" fmla="*/ 556078 h 1217386"/>
              <a:gd name="connsiteX2" fmla="*/ 1134835 w 1755537"/>
              <a:gd name="connsiteY2" fmla="*/ 672193 h 1217386"/>
              <a:gd name="connsiteX3" fmla="*/ 1599293 w 1755537"/>
              <a:gd name="connsiteY3" fmla="*/ 1078593 h 1217386"/>
              <a:gd name="connsiteX4" fmla="*/ 0 w 1755537"/>
              <a:gd name="connsiteY4" fmla="*/ 1217386 h 1217386"/>
              <a:gd name="connsiteX0" fmla="*/ 1919060 w 2190512"/>
              <a:gd name="connsiteY0" fmla="*/ 0 h 1211036"/>
              <a:gd name="connsiteX1" fmla="*/ 2179410 w 2190512"/>
              <a:gd name="connsiteY1" fmla="*/ 556078 h 1211036"/>
              <a:gd name="connsiteX2" fmla="*/ 1569810 w 2190512"/>
              <a:gd name="connsiteY2" fmla="*/ 672193 h 1211036"/>
              <a:gd name="connsiteX3" fmla="*/ 2034268 w 2190512"/>
              <a:gd name="connsiteY3" fmla="*/ 1078593 h 1211036"/>
              <a:gd name="connsiteX4" fmla="*/ 0 w 2190512"/>
              <a:gd name="connsiteY4" fmla="*/ 1211036 h 1211036"/>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209562"/>
              <a:gd name="connsiteY0" fmla="*/ 0 h 1207861"/>
              <a:gd name="connsiteX1" fmla="*/ 2198460 w 2209562"/>
              <a:gd name="connsiteY1" fmla="*/ 556078 h 1207861"/>
              <a:gd name="connsiteX2" fmla="*/ 1588860 w 2209562"/>
              <a:gd name="connsiteY2" fmla="*/ 672193 h 1207861"/>
              <a:gd name="connsiteX3" fmla="*/ 2053318 w 2209562"/>
              <a:gd name="connsiteY3" fmla="*/ 1078593 h 1207861"/>
              <a:gd name="connsiteX4" fmla="*/ 0 w 2209562"/>
              <a:gd name="connsiteY4" fmla="*/ 1207861 h 1207861"/>
              <a:gd name="connsiteX0" fmla="*/ 1938110 w 2109810"/>
              <a:gd name="connsiteY0" fmla="*/ 0 h 1207861"/>
              <a:gd name="connsiteX1" fmla="*/ 1588860 w 2109810"/>
              <a:gd name="connsiteY1" fmla="*/ 672193 h 1207861"/>
              <a:gd name="connsiteX2" fmla="*/ 2053318 w 2109810"/>
              <a:gd name="connsiteY2" fmla="*/ 1078593 h 1207861"/>
              <a:gd name="connsiteX3" fmla="*/ 0 w 2109810"/>
              <a:gd name="connsiteY3" fmla="*/ 1207861 h 1207861"/>
              <a:gd name="connsiteX0" fmla="*/ 1938110 w 2176007"/>
              <a:gd name="connsiteY0" fmla="*/ 0 h 1207861"/>
              <a:gd name="connsiteX1" fmla="*/ 2053318 w 2176007"/>
              <a:gd name="connsiteY1" fmla="*/ 1078593 h 1207861"/>
              <a:gd name="connsiteX2" fmla="*/ 0 w 2176007"/>
              <a:gd name="connsiteY2" fmla="*/ 1207861 h 1207861"/>
              <a:gd name="connsiteX0" fmla="*/ 1938110 w 1947861"/>
              <a:gd name="connsiteY0" fmla="*/ 0 h 1481866"/>
              <a:gd name="connsiteX1" fmla="*/ 1643743 w 1947861"/>
              <a:gd name="connsiteY1" fmla="*/ 1469118 h 1481866"/>
              <a:gd name="connsiteX2" fmla="*/ 0 w 1947861"/>
              <a:gd name="connsiteY2" fmla="*/ 1207861 h 1481866"/>
              <a:gd name="connsiteX0" fmla="*/ 2271485 w 2272951"/>
              <a:gd name="connsiteY0" fmla="*/ 803970 h 852338"/>
              <a:gd name="connsiteX1" fmla="*/ 1643743 w 2272951"/>
              <a:gd name="connsiteY1" fmla="*/ 272838 h 852338"/>
              <a:gd name="connsiteX2" fmla="*/ 0 w 2272951"/>
              <a:gd name="connsiteY2" fmla="*/ 11581 h 852338"/>
              <a:gd name="connsiteX0" fmla="*/ 2271485 w 2272476"/>
              <a:gd name="connsiteY0" fmla="*/ 797236 h 879892"/>
              <a:gd name="connsiteX1" fmla="*/ 1500868 w 2272476"/>
              <a:gd name="connsiteY1" fmla="*/ 599479 h 879892"/>
              <a:gd name="connsiteX2" fmla="*/ 0 w 2272476"/>
              <a:gd name="connsiteY2" fmla="*/ 4847 h 879892"/>
              <a:gd name="connsiteX0" fmla="*/ 2271485 w 2272498"/>
              <a:gd name="connsiteY0" fmla="*/ 794610 h 829131"/>
              <a:gd name="connsiteX1" fmla="*/ 1500868 w 2272498"/>
              <a:gd name="connsiteY1" fmla="*/ 596853 h 829131"/>
              <a:gd name="connsiteX2" fmla="*/ 0 w 2272498"/>
              <a:gd name="connsiteY2" fmla="*/ 2221 h 829131"/>
            </a:gdLst>
            <a:ahLst/>
            <a:cxnLst>
              <a:cxn ang="0">
                <a:pos x="connsiteX0" y="connsiteY0"/>
              </a:cxn>
              <a:cxn ang="0">
                <a:pos x="connsiteX1" y="connsiteY1"/>
              </a:cxn>
              <a:cxn ang="0">
                <a:pos x="connsiteX2" y="connsiteY2"/>
              </a:cxn>
            </a:cxnLst>
            <a:rect l="l" t="t" r="r" b="b"/>
            <a:pathLst>
              <a:path w="2272498" h="829131">
                <a:moveTo>
                  <a:pt x="2271485" y="794610"/>
                </a:moveTo>
                <a:cubicBezTo>
                  <a:pt x="2295487" y="1019317"/>
                  <a:pt x="1888974" y="52643"/>
                  <a:pt x="1500868" y="596853"/>
                </a:cubicBezTo>
                <a:cubicBezTo>
                  <a:pt x="1112762" y="1141063"/>
                  <a:pt x="643164" y="-58255"/>
                  <a:pt x="0" y="2221"/>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39623" name="Picture 7"/>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6092598" y="3020463"/>
            <a:ext cx="1298802" cy="176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Flowchart: Connector 45"/>
          <p:cNvSpPr/>
          <p:nvPr/>
        </p:nvSpPr>
        <p:spPr>
          <a:xfrm flipH="1">
            <a:off x="1410710" y="1537129"/>
            <a:ext cx="82296" cy="82296"/>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
        <p:nvSpPr>
          <p:cNvPr id="50" name="Flowchart: Connector 49"/>
          <p:cNvSpPr/>
          <p:nvPr/>
        </p:nvSpPr>
        <p:spPr>
          <a:xfrm flipH="1">
            <a:off x="1410710" y="1537129"/>
            <a:ext cx="82296" cy="82296"/>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
        <p:nvSpPr>
          <p:cNvPr id="55" name="Flowchart: Connector 54"/>
          <p:cNvSpPr/>
          <p:nvPr/>
        </p:nvSpPr>
        <p:spPr>
          <a:xfrm flipH="1">
            <a:off x="1360418" y="1486837"/>
            <a:ext cx="182880" cy="18288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
        <p:nvSpPr>
          <p:cNvPr id="51" name="Flowchart: Connector 50"/>
          <p:cNvSpPr/>
          <p:nvPr/>
        </p:nvSpPr>
        <p:spPr>
          <a:xfrm flipH="1">
            <a:off x="4106017" y="3433761"/>
            <a:ext cx="82296" cy="82296"/>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
        <p:nvSpPr>
          <p:cNvPr id="52" name="Flowchart: Connector 51"/>
          <p:cNvSpPr/>
          <p:nvPr/>
        </p:nvSpPr>
        <p:spPr>
          <a:xfrm flipH="1">
            <a:off x="4116636" y="3430713"/>
            <a:ext cx="82296" cy="82296"/>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
        <p:nvSpPr>
          <p:cNvPr id="56" name="Flowchart: Connector 55"/>
          <p:cNvSpPr/>
          <p:nvPr/>
        </p:nvSpPr>
        <p:spPr>
          <a:xfrm flipH="1">
            <a:off x="4122636" y="3427665"/>
            <a:ext cx="82296" cy="82296"/>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cxnSp>
        <p:nvCxnSpPr>
          <p:cNvPr id="75" name="Straight Connector 74"/>
          <p:cNvCxnSpPr/>
          <p:nvPr/>
        </p:nvCxnSpPr>
        <p:spPr>
          <a:xfrm>
            <a:off x="897733" y="2952750"/>
            <a:ext cx="1153133" cy="0"/>
          </a:xfrm>
          <a:prstGeom prst="line">
            <a:avLst/>
          </a:prstGeom>
          <a:ln>
            <a:solidFill>
              <a:schemeClr val="accent6">
                <a:lumMod val="75000"/>
              </a:schemeClr>
            </a:solidFill>
          </a:ln>
          <a:effectLst/>
        </p:spPr>
        <p:style>
          <a:lnRef idx="3">
            <a:schemeClr val="dk1"/>
          </a:lnRef>
          <a:fillRef idx="0">
            <a:schemeClr val="dk1"/>
          </a:fillRef>
          <a:effectRef idx="2">
            <a:schemeClr val="dk1"/>
          </a:effectRef>
          <a:fontRef idx="minor">
            <a:schemeClr val="tx1"/>
          </a:fontRef>
        </p:style>
      </p:cxnSp>
      <p:sp>
        <p:nvSpPr>
          <p:cNvPr id="76" name="Flowchart: Connector 75"/>
          <p:cNvSpPr/>
          <p:nvPr/>
        </p:nvSpPr>
        <p:spPr>
          <a:xfrm flipH="1">
            <a:off x="1371600" y="1474470"/>
            <a:ext cx="182880" cy="182880"/>
          </a:xfrm>
          <a:prstGeom prst="flowChartConnector">
            <a:avLst/>
          </a:prstGeom>
          <a:solidFill>
            <a:srgbClr val="FFFF00"/>
          </a:solidFill>
          <a:ln w="25400" cap="flat" cmpd="sng" algn="ctr">
            <a:solidFill>
              <a:srgbClr val="FFFF00"/>
            </a:solidFill>
            <a:prstDash val="solid"/>
          </a:ln>
          <a:effectLst>
            <a:glow rad="63500">
              <a:schemeClr val="accent6">
                <a:lumMod val="75000"/>
                <a:alpha val="80000"/>
              </a:schemeClr>
            </a:glow>
          </a:effectLst>
        </p:spPr>
        <p:txBody>
          <a:bodyPr rtlCol="0" anchor="ctr"/>
          <a:lstStyle/>
          <a:p>
            <a:pPr algn="ctr">
              <a:defRPr/>
            </a:pPr>
            <a:endParaRPr lang="en-US" kern="0" dirty="0">
              <a:solidFill>
                <a:prstClr val="white"/>
              </a:solidFill>
              <a:effectLst>
                <a:glow rad="228600">
                  <a:srgbClr val="FF0000">
                    <a:alpha val="40000"/>
                  </a:srgbClr>
                </a:glow>
              </a:effectLst>
            </a:endParaRPr>
          </a:p>
        </p:txBody>
      </p:sp>
    </p:spTree>
    <p:extLst>
      <p:ext uri="{BB962C8B-B14F-4D97-AF65-F5344CB8AC3E}">
        <p14:creationId xmlns:p14="http://schemas.microsoft.com/office/powerpoint/2010/main" val="16409729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63" presetClass="path" presetSubtype="0" accel="10000" fill="hold" grpId="1" nodeType="withEffect" p14:presetBounceEnd="60000">
                                      <p:stCondLst>
                                        <p:cond delay="0"/>
                                      </p:stCondLst>
                                      <p:childTnLst>
                                        <p:animMotion origin="layout" path="M -0.525 -2.96296E-6 L 0 -2.96296E-6 " pathEditMode="relative" rAng="0" ptsTypes="AA" p14:bounceEnd="60000">
                                          <p:cBhvr>
                                            <p:cTn id="12" dur="500" fill="hold"/>
                                            <p:tgtEl>
                                              <p:spTgt spid="71"/>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71"/>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5.55556E-7 -2.96296E-6 L 5.55556E-7 -0.41296 " pathEditMode="relative" rAng="0" ptsTypes="AA">
                                          <p:cBhvr>
                                            <p:cTn id="18" dur="500" fill="hold"/>
                                            <p:tgtEl>
                                              <p:spTgt spid="71"/>
                                            </p:tgtEl>
                                            <p:attrNameLst>
                                              <p:attrName>ppt_x</p:attrName>
                                              <p:attrName>ppt_y</p:attrName>
                                            </p:attrNameLst>
                                          </p:cBhvr>
                                          <p:rCtr x="0" y="-20648"/>
                                        </p:animMotion>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nodeType="clickEffect">
                                      <p:stCondLst>
                                        <p:cond delay="0"/>
                                      </p:stCondLst>
                                      <p:childTnLst>
                                        <p:animEffect transition="out" filter="barn(inVertical)">
                                          <p:cBhvr>
                                            <p:cTn id="22" dur="500"/>
                                            <p:tgtEl>
                                              <p:spTgt spid="3074"/>
                                            </p:tgtEl>
                                          </p:cBhvr>
                                        </p:animEffect>
                                        <p:set>
                                          <p:cBhvr>
                                            <p:cTn id="23" dur="1" fill="hold">
                                              <p:stCondLst>
                                                <p:cond delay="499"/>
                                              </p:stCondLst>
                                            </p:cTn>
                                            <p:tgtEl>
                                              <p:spTgt spid="307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par>
                                    <p:cTn id="33" presetID="12" presetClass="entr" presetSubtype="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down)">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39619"/>
                                            </p:tgtEl>
                                            <p:attrNameLst>
                                              <p:attrName>style.visibility</p:attrName>
                                            </p:attrNameLst>
                                          </p:cBhvr>
                                          <p:to>
                                            <p:strVal val="visible"/>
                                          </p:to>
                                        </p:set>
                                        <p:animEffect transition="in" filter="fade">
                                          <p:cBhvr>
                                            <p:cTn id="62" dur="500"/>
                                            <p:tgtEl>
                                              <p:spTgt spid="23961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0" presetClass="path" presetSubtype="0" repeatCount="indefinite" fill="hold" grpId="1" nodeType="withEffect">
                                      <p:stCondLst>
                                        <p:cond delay="0"/>
                                      </p:stCondLst>
                                      <p:endCondLst>
                                        <p:cond evt="onNext" delay="0">
                                          <p:tgtEl>
                                            <p:sldTgt/>
                                          </p:tgtEl>
                                        </p:cond>
                                      </p:endCondLst>
                                      <p:childTnLst>
                                        <p:animMotion origin="layout" path="M -5.55556E-7 -1.23457E-7 C 0.00243 0.00648 0.00434 0.01296 0.00764 0.01852 C 0.00903 0.02593 0.0132 0.02963 0.01441 0.03704 C 0.01563 0.04259 0.0184 0.04661 0.01945 0.05185 C 0.01997 0.05463 0.01997 0.05802 0.02083 0.06049 C 0.02153 0.06235 0.02274 0.06389 0.02361 0.06543 C 0.02448 0.06975 0.0257 0.07315 0.02639 0.07778 C 0.02674 0.08025 0.02778 0.08519 0.02778 0.08549 C 0.02483 0.1213 -0.01458 0.1108 -0.02569 0.11111 C -0.0276 0.11142 -0.02934 0.11173 -0.03125 0.11235 C -0.03351 0.11296 -0.03819 0.11481 -0.03819 0.11512 C -0.03976 0.11883 -0.04149 0.12006 -0.04236 0.12469 C -0.04219 0.12716 -0.04236 0.12994 -0.04167 0.1321 C -0.04097 0.13457 -0.03889 0.13457 -0.0375 0.1358 C -0.03212 0.14012 -0.025 0.13858 -0.02014 0.14444 C -0.01875 0.14599 -0.01719 0.14722 -0.01597 0.14938 C -0.01528 0.15062 -0.01458 0.15216 -0.01389 0.15309 C -0.0125 0.15494 -0.00972 0.15802 -0.00972 0.15833 C -0.00764 0.16327 0.00035 0.17346 0.00399 0.17778 C 0.00608 0.18302 0.00781 0.18765 0.0092 0.19259 C 0.01042 0.20093 0.01024 0.2034 0.00556 0.20123 C -0.00382 0.19012 -0.01667 0.19444 -0.02708 0.19383 C -0.03194 0.18796 -0.03733 0.18642 -0.04305 0.18519 C -0.04983 0.18117 -0.05712 0.18056 -0.06389 0.17654 C -0.07413 0.17685 -0.0842 0.17685 -0.09444 0.17778 C -0.09635 0.17809 -0.1 0.18025 -0.1 0.18056 C -0.10503 0.18611 -0.1033 0.18488 -0.10625 0.19259 C -0.10555 0.2071 -0.10191 0.23611 -0.09583 0.24691 C -0.09479 0.25247 -0.09236 0.25648 -0.09097 0.26173 C -0.09045 0.26327 -0.08958 0.26667 -0.08958 0.26698 L 0.09306 0.25926 C 0.13281 0.24136 0.11424 0.24506 0.16181 0.24815 C 0.16806 0.25031 0.17587 0.25988 0.17986 0.26914 C 0.18142 0.28056 0.18455 0.29074 0.1875 0.30123 C 0.1908 0.31265 0.18924 0.32562 0.19549 0.33333 C 0.19809 0.3392 0.20226 0.34661 0.20556 0.35062 C 0.20625 0.35463 0.21007 0.36019 0.2125 0.36173 C 0.21736 0.37037 0.22517 0.39722 0.23715 0.4034 C 0.24913 0.40957 0.27517 0.40586 0.28455 0.39969 C 0.29392 0.39352 0.29358 0.37161 0.29392 0.36636 C 0.30313 0.36728 0.2783 0.36883 0.28715 0.36728 C 0.2901 0.36605 0.28663 0.38457 0.28958 0.38272 C 0.29028 0.38148 0.29097 0.38025 0.29167 0.37901 C 0.29236 0.37809 0.29375 0.375 0.29375 0.37654 C 0.29375 0.38025 0.29063 0.38056 0.28958 0.38148 C 0.28385 0.38642 0.25833 0.38395 0.25226 0.39043 C 0.24931 0.39383 0.25538 0.41574 0.25347 0.42099 C 0.25191 0.43457 0.25521 0.42994 0.25382 0.43765 C 0.25399 0.44661 0.25833 0.45463 0.25833 0.46358 C 0.25833 0.47191 0.25851 0.47932 0.25799 0.48765 C 0.25781 0.49012 0.25 0.4963 0.25 0.49661 C 0.24288 0.49568 0.24063 0.50772 0.23472 0.50432 C 0.2224 0.50525 0.2224 0.49938 0.21424 0.50309 C 0.20712 0.50802 0.1809 0.50247 0.19028 0.52222 C 0.19392 0.52747 0.20521 0.53611 0.20972 0.53827 C 0.21875 0.54691 0.24063 0.56451 0.24479 0.57407 C 0.24653 0.58951 0.2408 0.59383 0.23507 0.5963 C 0.22882 0.59537 0.22448 0.59969 0.2184 0.59753 C 0.21701 0.59753 0.20208 0.60247 0.19757 0.6037 C 0.19392 0.60494 0.18594 0.6037 0.18229 0.60494 C 0.16892 0.60957 0.15747 0.60772 0.14375 0.60864 C 0.1375 0.60957 0.13073 0.60802 0.12483 0.60926 C 0.09948 0.60833 0.07413 0.61574 0.04861 0.61481 C 0.01858 0.61605 0.03142 0.6179 0.01528 0.6179 " pathEditMode="fixed" rAng="0" ptsTypes="fffffffffffffffffffffffffffffAfffffffaafffffffffffffffffffffffff">
                                          <p:cBhvr>
                                            <p:cTn id="66" dur="2000" fill="hold"/>
                                            <p:tgtEl>
                                              <p:spTgt spid="46"/>
                                            </p:tgtEl>
                                            <p:attrNameLst>
                                              <p:attrName>ppt_x</p:attrName>
                                              <p:attrName>ppt_y</p:attrName>
                                            </p:attrNameLst>
                                          </p:cBhvr>
                                          <p:rCtr x="9844" y="30895"/>
                                        </p:animMotion>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par>
                              <p:cTn id="75" fill="hold">
                                <p:stCondLst>
                                  <p:cond delay="0"/>
                                </p:stCondLst>
                                <p:childTnLst>
                                  <p:par>
                                    <p:cTn id="76" presetID="22" presetClass="entr" presetSubtype="8"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239623"/>
                                            </p:tgtEl>
                                            <p:attrNameLst>
                                              <p:attrName>style.visibility</p:attrName>
                                            </p:attrNameLst>
                                          </p:cBhvr>
                                          <p:to>
                                            <p:strVal val="visible"/>
                                          </p:to>
                                        </p:set>
                                        <p:animEffect transition="in" filter="fade">
                                          <p:cBhvr>
                                            <p:cTn id="81" dur="500"/>
                                            <p:tgtEl>
                                              <p:spTgt spid="23962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0" presetClass="path" presetSubtype="0" accel="50000" decel="50000" fill="hold" grpId="1" nodeType="withEffect">
                                      <p:stCondLst>
                                        <p:cond delay="0"/>
                                      </p:stCondLst>
                                      <p:childTnLst>
                                        <p:animMotion origin="layout" path="M 0 0 C 0.00122 0.00648 0.00122 0.00864 0.00417 0.01327 C 0.00816 0.02994 0.01268 0.03642 0.0191 0.05031 C 0.02205 0.05679 0.02309 0.06574 0.02587 0.07253 C 0.02604 0.07716 0.02604 0.08179 0.02656 0.08611 C 0.02691 0.0892 0.0283 0.09475 0.0283 0.09475 C 0.02708 0.11204 0.02726 0.10926 0.0191 0.1142 C 0.01493 0.11975 0.01024 0.12315 0.00504 0.12438 C -0.00191 0.1284 -0.00885 0.125 -0.0158 0.12315 C -0.02413 0.12346 -0.03246 0.12253 -0.0408 0.12438 C -0.04653 0.12562 -0.04253 0.13796 -0.0401 0.14074 C -0.03819 0.14599 -0.03455 0.14938 -0.0309 0.15124 C -0.02899 0.15216 -0.025 0.15401 -0.025 0.15401 C -0.02118 0.15895 -0.01667 0.16142 -0.0125 0.16605 C -0.01024 0.16883 -0.00503 0.17191 -0.00503 0.17191 C -0.0026 0.17624 0 0.17654 0.00243 0.18086 C 0.00486 0.18519 0.0059 0.1892 0.00903 0.19259 C 0.01024 0.1963 0.0125 0.19907 0.0125 0.20309 C 0.0125 0.20833 0.00712 0.2108 0.00504 0.21204 C -0.00746 0.20988 -0.01875 0.20124 -0.0309 0.19846 C -0.04219 0.19074 -0.05069 0.18951 -0.06337 0.18827 C -0.0684 0.18519 -0.07222 0.18364 -0.0776 0.18241 C -0.09045 0.18333 -0.09896 0.1784 -0.1059 0.19722 C -0.10486 0.21728 -0.10139 0.23117 -0.0967 0.24907 C -0.09496 0.25586 -0.09305 0.2642 -0.09167 0.2713 C -0.09114 0.27438 -0.08837 0.2787 -0.08837 0.2787 L 0.09583 0.2713 C 0.10469 0.26543 0.11337 0.25926 0.1224 0.2534 C 0.12327 0.25278 0.125 0.25185 0.125 0.25185 C 0.13715 0.25309 0.14774 0.25648 0.1599 0.25926 C 0.16215 0.26111 0.16458 0.26265 0.16649 0.26512 C 0.1684 0.26728 0.1717 0.2713 0.1717 0.2713 C 0.17379 0.27716 0.17465 0.28395 0.17726 0.28889 C 0.17969 0.2929 0.18195 0.29753 0.1842 0.30216 C 0.18837 0.31173 0.19097 0.32346 0.19497 0.33333 C 0.19653 0.34167 0.19722 0.34907 0.20156 0.35401 C 0.20399 0.36019 0.20677 0.36574 0.2092 0.37191 C 0.21198 0.37901 0.21285 0.38364 0.21667 0.38827 C 0.2184 0.3929 0.22031 0.39753 0.22327 0.4 C 0.22483 0.40124 0.2283 0.40309 0.2283 0.40309 C 0.23351 0.40957 0.23386 0.41019 0.23906 0.41327 C 0.2408 0.4142 0.24236 0.41543 0.2441 0.41636 C 0.24497 0.41698 0.2467 0.4179 0.2467 0.4179 C 0.2658 0.41667 0.26649 0.4179 0.27917 0.41049 C 0.28004 0.40957 0.2809 0.40864 0.2816 0.40741 C 0.28247 0.40617 0.28333 0.40432 0.2842 0.40309 C 0.28577 0.40093 0.28906 0.39722 0.28906 0.39722 C 0.2908 0.38765 0.2941 0.37901 0.2941 0.36883 " pathEditMode="relative" ptsTypes="fffffffffffffffffffffffffAfffffffffffffffffffffA">
                                          <p:cBhvr>
                                            <p:cTn id="87" dur="2000" fill="hold"/>
                                            <p:tgtEl>
                                              <p:spTgt spid="50"/>
                                            </p:tgtEl>
                                            <p:attrNameLst>
                                              <p:attrName>ppt_x</p:attrName>
                                              <p:attrName>ppt_y</p:attrName>
                                            </p:attrNameLst>
                                          </p:cBhvr>
                                        </p:animMotion>
                                      </p:childTnLst>
                                    </p:cTn>
                                  </p:par>
                                </p:childTnLst>
                              </p:cTn>
                            </p:par>
                            <p:par>
                              <p:cTn id="88" fill="hold">
                                <p:stCondLst>
                                  <p:cond delay="2000"/>
                                </p:stCondLst>
                                <p:childTnLst>
                                  <p:par>
                                    <p:cTn id="89" presetID="1" presetClass="exit" presetSubtype="0" fill="hold" grpId="2" nodeType="afterEffect">
                                      <p:stCondLst>
                                        <p:cond delay="0"/>
                                      </p:stCondLst>
                                      <p:childTnLst>
                                        <p:set>
                                          <p:cBhvr>
                                            <p:cTn id="90" dur="1" fill="hold">
                                              <p:stCondLst>
                                                <p:cond delay="0"/>
                                              </p:stCondLst>
                                            </p:cTn>
                                            <p:tgtEl>
                                              <p:spTgt spid="5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1025 0.00123 0.01355 0.00185 0.02188 0.00555 C 0.02587 0.01018 0.03004 0.01512 0.03438 0.01851 C 0.03959 0.02253 0.04636 0.02222 0.05105 0.02777 C 0.05434 0.03179 0.05712 0.03672 0.06042 0.04074 C 0.06424 0.05092 0.06042 0.04228 0.06563 0.05 C 0.07587 0.06512 0.06268 0.0466 0.07084 0.06111 C 0.07622 0.07067 0.08334 0.07777 0.08959 0.08518 C 0.09358 0.08981 0.09775 0.09753 0.10209 0.1 C 0.10469 0.10709 0.10695 0.10586 0.11042 0.11111 C 0.11389 0.11605 0.11545 0.11975 0.1198 0.12222 C 0.12327 0.13148 0.13247 0.13796 0.13855 0.14074 C 0.14532 0.14876 0.14653 0.14598 0.15625 0.14444 C 0.16025 0.14197 0.16216 0.13734 0.16563 0.13333 C 0.16684 0.12993 0.16754 0.12561 0.16875 0.12222 C 0.17136 0.11543 0.17188 0.1179 0.175 0.11296 C 0.17778 0.10864 0.18334 0.09629 0.1875 0.09444 C 0.19098 0.0929 0.19792 0.08888 0.19792 0.08888 C 0.2007 0.08919 0.2092 0.08888 0.21355 0.09259 C 0.21736 0.09598 0.21893 0.10123 0.22292 0.1037 C 0.22483 0.10709 0.22743 0.10926 0.22917 0.11296 C 0.23177 0.11851 0.23264 0.12654 0.23542 0.13148 C 0.2382 0.13642 0.24167 0.13981 0.2448 0.14444 C 0.24584 0.14598 0.24792 0.14814 0.24792 0.14814 " pathEditMode="relative" ptsTypes="fffffffffffffffffffffffA">
                                          <p:cBhvr>
                                            <p:cTn id="94" dur="2000" fill="hold"/>
                                            <p:tgtEl>
                                              <p:spTgt spid="52"/>
                                            </p:tgtEl>
                                            <p:attrNameLst>
                                              <p:attrName>ppt_x</p:attrName>
                                              <p:attrName>ppt_y</p:attrName>
                                            </p:attrNameLst>
                                          </p:cBhvr>
                                        </p:animMotion>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0208 -0.00524 -0.00329 -0.00833 -0.00677 -0.01049 C -0.01788 -0.00864 -0.02673 -0.00339 -0.0375 0.00155 C -0.03819 0.0142 -0.03715 0.01852 -0.04166 0.02655 C -0.04618 0.0497 -0.04392 0.07778 -0.03923 0.10062 C -0.03958 0.10556 -0.03923 0.11112 -0.04079 0.11544 C -0.04635 0.13025 -0.06371 0.12809 -0.07083 0.12871 C -0.08003 0.13426 -0.09218 0.13272 -0.10104 0.13334 C -0.10225 0.13426 -0.10399 0.13426 -0.10503 0.13612 C -0.10885 0.14291 -0.10329 0.14692 -0.10104 0.14815 C -0.09843 0.15433 -0.09548 0.15772 -0.09166 0.15988 C -0.08732 0.16544 -0.07881 0.17038 -0.07343 0.17315 C -0.06805 0.17963 -0.06319 0.18735 -0.05746 0.1926 C -0.0559 0.20186 -0.05815 0.19291 -0.05416 0.19846 C -0.05225 0.20124 -0.05138 0.20556 -0.05 0.20896 C -0.04965 0.2105 -0.04843 0.21204 -0.04913 0.21328 C -0.0519 0.21821 -0.06232 0.21852 -0.0651 0.21914 C -0.07847 0.22747 -0.09288 0.22686 -0.10677 0.22809 C -0.14392 0.23149 -0.17986 0.23303 -0.21753 0.23396 C -0.22343 0.2355 -0.22916 0.23735 -0.23506 0.23858 C -0.24114 0.24167 -0.24704 0.24198 -0.25329 0.24291 C -0.25868 0.24229 -0.26388 0.24136 -0.26927 0.24136 C -0.27309 0.24136 -0.2809 0.24291 -0.2809 0.24291 " pathEditMode="relative" ptsTypes="ffffffffffffffffffffffA">
                                          <p:cBhvr>
                                            <p:cTn id="98" dur="2000" fill="hold"/>
                                            <p:tgtEl>
                                              <p:spTgt spid="51"/>
                                            </p:tgtEl>
                                            <p:attrNameLst>
                                              <p:attrName>ppt_x</p:attrName>
                                              <p:attrName>ppt_y</p:attrName>
                                            </p:attrNameLst>
                                          </p:cBhvr>
                                        </p:animMotion>
                                      </p:childTnLst>
                                    </p:cTn>
                                  </p:par>
                                </p:childTnLst>
                              </p:cTn>
                            </p:par>
                            <p:par>
                              <p:cTn id="99" fill="hold">
                                <p:stCondLst>
                                  <p:cond delay="4000"/>
                                </p:stCondLst>
                                <p:childTnLst>
                                  <p:par>
                                    <p:cTn id="100" presetID="10" presetClass="entr" presetSubtype="0" fill="hold" nodeType="after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5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51"/>
                                            </p:tgtEl>
                                            <p:attrNameLst>
                                              <p:attrName>style.visibility</p:attrName>
                                            </p:attrNameLst>
                                          </p:cBhvr>
                                          <p:to>
                                            <p:strVal val="hidden"/>
                                          </p:to>
                                        </p:set>
                                      </p:childTnLst>
                                    </p:cTn>
                                  </p:par>
                                </p:childTnLst>
                              </p:cTn>
                            </p:par>
                            <p:par>
                              <p:cTn id="109" fill="hold">
                                <p:stCondLst>
                                  <p:cond delay="0"/>
                                </p:stCondLst>
                                <p:childTnLst>
                                  <p:par>
                                    <p:cTn id="110" presetID="22" presetClass="entr" presetSubtype="4" fill="hold" grpId="0" nodeType="after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down)">
                                          <p:cBhvr>
                                            <p:cTn id="112" dur="500"/>
                                            <p:tgtEl>
                                              <p:spTgt spid="39"/>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239621"/>
                                            </p:tgtEl>
                                            <p:attrNameLst>
                                              <p:attrName>style.visibility</p:attrName>
                                            </p:attrNameLst>
                                          </p:cBhvr>
                                          <p:to>
                                            <p:strVal val="visible"/>
                                          </p:to>
                                        </p:set>
                                        <p:animEffect transition="in" filter="fade">
                                          <p:cBhvr>
                                            <p:cTn id="116" dur="500"/>
                                            <p:tgtEl>
                                              <p:spTgt spid="239621"/>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0" presetClass="path" presetSubtype="0" accel="50000" decel="50000" fill="hold" grpId="1" nodeType="withEffect">
                                      <p:stCondLst>
                                        <p:cond delay="0"/>
                                      </p:stCondLst>
                                      <p:childTnLst>
                                        <p:animMotion origin="layout" path="M 0 0 C 0.00833 0.01111 0.00069 -0.00062 0.00625 0.01296 C 0.00885 0.01944 0.01336 0.02376 0.01666 0.02963 C 0.02014 0.04784 0.01788 0.06172 0.02291 0.07963 C 0.0243 0.09166 0.02534 0.09629 0.02291 0.11111 C 0.02239 0.1145 0.01441 0.12006 0.0125 0.12037 C -0.00209 0.1216 -0.01667 0.1216 -0.03125 0.12222 C -0.03785 0.12469 -0.04063 0.12746 -0.04271 0.13888 C -0.04115 0.14969 -0.03716 0.15154 -0.03229 0.1574 C -0.02379 0.16759 -0.01441 0.17654 -0.00417 0.17963 C -0.0007 0.18395 0.00208 0.18518 0.00625 0.18703 C 0.00833 0.19321 0.01111 0.1966 0.0125 0.2037 C 0.01215 0.20617 0.01284 0.21049 0.01146 0.21111 C 0.00069 0.2145 -0.0132 0.20617 -0.02396 0.2037 C -0.04202 0.1824 -0.0665 0.1895 -0.08646 0.17777 C -0.09653 0.17963 -0.10157 0.18086 -0.10729 0.19629 C -0.10695 0.20308 -0.10712 0.20987 -0.10625 0.21666 C -0.10591 0.21882 -0.10469 0.22037 -0.10417 0.22222 C -0.10104 0.23302 -0.09792 0.24413 -0.09584 0.25555 C -0.09514 0.25895 -0.09341 0.27345 -0.09063 0.27407 C -0.08247 0.27623 -0.07396 0.27407 -0.06563 0.27407 L 0.10312 0.26666 C 0.10798 0.25956 0.11267 0.25586 0.11753 0.25 C 0.12291 0.25061 0.12795 0.2503 0.13333 0.25185 C 0.13455 0.25216 0.13507 0.25463 0.13646 0.25555 C 0.14218 0.25925 0.14982 0.25864 0.15521 0.26481 C 0.16024 0.27067 0.16614 0.27345 0.1717 0.27592 C 0.17396 0.27839 0.17604 0.28086 0.17812 0.28333 C 0.17916 0.28456 0.18107 0.28703 0.18107 0.28703 C 0.18194 0.28888 0.18246 0.29104 0.18316 0.29259 C 0.1842 0.29413 0.18541 0.29444 0.18646 0.29629 C 0.18715 0.29784 0.18698 0.3 0.1875 0.30185 C 0.18923 0.30833 0.1908 0.31327 0.19357 0.31851 C 0.19635 0.33209 0.20052 0.34228 0.20521 0.3537 C 0.20781 0.36759 0.2158 0.3895 0.22396 0.39444 C 0.22882 0.4074 0.24114 0.40956 0.24896 0.41666 C 0.25833 0.41604 0.26788 0.41728 0.27708 0.41481 C 0.28073 0.41388 0.29201 0.39691 0.29687 0.39259 C 0.29896 0.38179 0.30121 0.36296 0.29271 0.36296 " pathEditMode="relative" ptsTypes="ffffffffffffffffffffAfffffffffffffffffA">
                                          <p:cBhvr>
                                            <p:cTn id="122" dur="2000" fill="hold"/>
                                            <p:tgtEl>
                                              <p:spTgt spid="55"/>
                                            </p:tgtEl>
                                            <p:attrNameLst>
                                              <p:attrName>ppt_x</p:attrName>
                                              <p:attrName>ppt_y</p:attrName>
                                            </p:attrNameLst>
                                          </p:cBhvr>
                                        </p:animMotion>
                                      </p:childTnLst>
                                    </p:cTn>
                                  </p:par>
                                </p:childTnLst>
                              </p:cTn>
                            </p:par>
                            <p:par>
                              <p:cTn id="123" fill="hold">
                                <p:stCondLst>
                                  <p:cond delay="2000"/>
                                </p:stCondLst>
                                <p:childTnLst>
                                  <p:par>
                                    <p:cTn id="124" presetID="1" presetClass="exit" presetSubtype="0" fill="hold" grpId="2" nodeType="afterEffect">
                                      <p:stCondLst>
                                        <p:cond delay="0"/>
                                      </p:stCondLst>
                                      <p:childTnLst>
                                        <p:set>
                                          <p:cBhvr>
                                            <p:cTn id="125" dur="1" fill="hold">
                                              <p:stCondLst>
                                                <p:cond delay="0"/>
                                              </p:stCondLst>
                                            </p:cTn>
                                            <p:tgtEl>
                                              <p:spTgt spid="55"/>
                                            </p:tgtEl>
                                            <p:attrNameLst>
                                              <p:attrName>style.visibility</p:attrName>
                                            </p:attrNameLst>
                                          </p:cBhvr>
                                          <p:to>
                                            <p:strVal val="hidden"/>
                                          </p:to>
                                        </p:set>
                                      </p:childTnLst>
                                    </p:cTn>
                                  </p:par>
                                  <p:par>
                                    <p:cTn id="126" presetID="1" presetClass="entr" presetSubtype="0" fill="hold" grpId="2" nodeType="withEffect">
                                      <p:stCondLst>
                                        <p:cond delay="0"/>
                                      </p:stCondLst>
                                      <p:childTnLst>
                                        <p:set>
                                          <p:cBhvr>
                                            <p:cTn id="127" dur="1" fill="hold">
                                              <p:stCondLst>
                                                <p:cond delay="0"/>
                                              </p:stCondLst>
                                            </p:cTn>
                                            <p:tgtEl>
                                              <p:spTgt spid="52"/>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5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childTnLst>
                                    </p:cTn>
                                  </p:par>
                                </p:childTnLst>
                              </p:cTn>
                            </p:par>
                            <p:par>
                              <p:cTn id="132" fill="hold">
                                <p:stCondLst>
                                  <p:cond delay="2000"/>
                                </p:stCondLst>
                                <p:childTnLst>
                                  <p:par>
                                    <p:cTn id="133" presetID="0" presetClass="path" presetSubtype="0" repeatCount="indefinite" accel="50000" decel="50000" fill="hold" grpId="4" nodeType="afterEffect">
                                      <p:stCondLst>
                                        <p:cond delay="0"/>
                                      </p:stCondLst>
                                      <p:endCondLst>
                                        <p:cond evt="onNext" delay="0">
                                          <p:tgtEl>
                                            <p:sldTgt/>
                                          </p:tgtEl>
                                        </p:cond>
                                      </p:endCondLst>
                                      <p:childTnLst>
                                        <p:animMotion origin="layout" path="M 0 0 C 0.00312 -0.00185 0.00625 -0.0037 0.00937 -0.00556 C 0.01145 -0.00679 0.01562 -0.00926 0.01562 -0.00926 C 0.01944 -0.00741 0.02378 -0.00772 0.02708 -0.0037 C 0.03489 0.00556 0.02586 -0.00062 0.03333 0.0037 C 0.03524 0.00864 0.03576 0.01111 0.03854 0.01481 C 0.04045 0.01759 0.04479 0.02222 0.04479 0.02222 C 0.04878 0.03302 0.05625 0.03148 0.06145 0.04074 C 0.06475 0.0466 0.06805 0.04938 0.07187 0.0537 C 0.07517 0.06235 0.07986 0.06512 0.08333 0.07407 C 0.0868 0.08333 0.09045 0.08951 0.09583 0.09444 C 0.09861 0.10185 0.10329 0.10525 0.10729 0.11111 C 0.11753 0.12623 0.10434 0.10772 0.1125 0.12222 C 0.11545 0.12747 0.11527 0.12469 0.11875 0.12778 C 0.12864 0.13673 0.11197 0.12562 0.12812 0.13518 C 0.12916 0.1358 0.13125 0.13704 0.13125 0.13704 C 0.14375 0.13642 0.15642 0.13889 0.16875 0.13518 C 0.16892 0.13518 0.17638 0.11605 0.17812 0.11296 C 0.17951 0.10556 0.18072 0.10247 0.18437 0.09815 C 0.18767 0.0892 0.18524 0.09321 0.1927 0.08889 C 0.19375 0.08827 0.19583 0.08704 0.19583 0.08704 C 0.20572 0.08827 0.21093 0.08981 0.21979 0.09259 C 0.22187 0.09506 0.22395 0.09753 0.22604 0.1 C 0.22708 0.10123 0.22916 0.1037 0.22916 0.1037 C 0.23055 0.10741 0.23194 0.11111 0.23333 0.11481 C 0.23402 0.11667 0.23541 0.12037 0.23541 0.12037 C 0.23663 0.12901 0.23802 0.13241 0.24166 0.13889 C 0.24288 0.14506 0.24166 0.14444 0.24375 0.14444 " pathEditMode="relative" ptsTypes="fffffffffffffffffffffffffffA">
                                          <p:cBhvr>
                                            <p:cTn id="134" dur="2000" fill="hold"/>
                                            <p:tgtEl>
                                              <p:spTgt spid="51"/>
                                            </p:tgtEl>
                                            <p:attrNameLst>
                                              <p:attrName>ppt_x</p:attrName>
                                              <p:attrName>ppt_y</p:attrName>
                                            </p:attrNameLst>
                                          </p:cBhvr>
                                        </p:animMotion>
                                      </p:childTnLst>
                                    </p:cTn>
                                  </p:par>
                                  <p:par>
                                    <p:cTn id="135" presetID="0" presetClass="path" presetSubtype="0" repeatCount="indefinite" accel="50000" decel="50000" fill="hold" grpId="4" nodeType="withEffect">
                                      <p:stCondLst>
                                        <p:cond delay="0"/>
                                      </p:stCondLst>
                                      <p:endCondLst>
                                        <p:cond evt="onNext" delay="0">
                                          <p:tgtEl>
                                            <p:sldTgt/>
                                          </p:tgtEl>
                                        </p:cond>
                                      </p:endCondLst>
                                      <p:childTnLst>
                                        <p:animMotion origin="layout" path="M 0 0 C -0.00243 -0.00679 -0.00469 -0.00679 -0.00833 -0.01111 C -0.01528 -0.01049 -0.02222 -0.01142 -0.02917 -0.00926 C -0.03437 -0.00772 -0.04201 0.00988 -0.04583 0.01667 C -0.04757 0.02932 -0.0467 0.04136 -0.04479 0.0537 C -0.04375 0.06111 -0.04167 0.07593 -0.04167 0.07593 C -0.04201 0.09136 -0.04045 0.10741 -0.04271 0.12222 C -0.04358 0.12778 -0.05208 0.12778 -0.05208 0.12778 C -0.07326 0.12685 -0.08559 0.125 -0.10417 0.12963 C -0.10833 0.1321 -0.11042 0.13518 -0.11354 0.14074 C -0.11319 0.14321 -0.11354 0.1466 -0.1125 0.14815 C -0.11076 0.15062 -0.10816 0.14969 -0.10625 0.15185 C -0.10417 0.15432 -0.10208 0.15679 -0.1 0.15926 C -0.09115 0.16975 -0.08368 0.18148 -0.07292 0.18518 C -0.06615 0.19321 -0.06007 0.19599 -0.05729 0.21111 C -0.05764 0.21358 -0.05747 0.21667 -0.05833 0.21852 C -0.06076 0.22346 -0.06875 0.22346 -0.07083 0.22407 C -0.07222 0.22438 -0.07361 0.22593 -0.075 0.22593 C -0.08611 0.22716 -0.09722 0.22716 -0.10833 0.22778 C -0.11962 0.23272 -0.13125 0.23518 -0.14271 0.23704 C -0.15851 0.24414 -0.1724 0.23981 -0.18958 0.23889 C -0.23021 0.23426 -0.20069 0.23704 -0.27812 0.23704 " pathEditMode="relative" ptsTypes="fffffffffffffffffffffA">
                                          <p:cBhvr>
                                            <p:cTn id="136" dur="2000" fill="hold"/>
                                            <p:tgtEl>
                                              <p:spTgt spid="52"/>
                                            </p:tgtEl>
                                            <p:attrNameLst>
                                              <p:attrName>ppt_x</p:attrName>
                                              <p:attrName>ppt_y</p:attrName>
                                            </p:attrNameLst>
                                          </p:cBhvr>
                                        </p:animMotion>
                                      </p:childTnLst>
                                    </p:cTn>
                                  </p:par>
                                  <p:par>
                                    <p:cTn id="137"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0382 -0.0068 0.0066 -0.01605 0.01077 -0.02223 C 0.01632 -0.03087 0.02726 -0.03149 0.03403 -0.03396 C 0.0599 -0.0642 0.11354 -0.04846 0.13334 -0.04877 C 0.14028 -0.05309 0.14775 -0.05494 0.15486 -0.05926 C 0.15799 -0.0642 0.16163 -0.06791 0.16493 -0.07254 C 0.1665 -0.0747 0.16997 -0.0784 0.16997 -0.0784 C 0.17448 -0.09105 0.17344 -0.10834 0.17413 -0.12284 C 0.17344 -0.13426 0.17257 -0.13581 0.17084 -0.14507 C 0.17032 -0.14815 0.16962 -0.15093 0.1691 -0.15402 C 0.16875 -0.15556 0.16823 -0.15834 0.16823 -0.15834 C 0.16684 -0.18889 0.16302 -0.22439 0.1724 -0.25186 C 0.17604 -0.27593 0.18924 -0.30649 0.19827 -0.32593 C 0.20538 -0.34105 0.20625 -0.34908 0.21736 -0.35834 C 0.22014 -0.36328 0.22361 -0.36636 0.22743 -0.36883 C 0.229 -0.37161 0.23091 -0.37346 0.23247 -0.37624 C 0.23577 -0.3821 0.23698 -0.38673 0.24167 -0.38951 C 0.24688 -0.39599 0.25209 -0.40278 0.25747 -0.40865 C 0.25799 -0.41019 0.25834 -0.41204 0.25903 -0.41328 C 0.25973 -0.41451 0.26094 -0.41482 0.26163 -0.41605 C 0.26528 -0.42377 0.25938 -0.41883 0.26493 -0.42223 C 0.26788 -0.42933 0.26962 -0.43272 0.27413 -0.43704 C 0.27466 -0.43859 0.275 -0.44044 0.2757 -0.44136 C 0.27639 -0.44229 0.27761 -0.44167 0.2783 -0.44291 C 0.27969 -0.44538 0.2816 -0.45186 0.2816 -0.45186 C 0.27969 -0.45649 0.28091 -0.45618 0.27917 -0.45618 " pathEditMode="relative" ptsTypes="fffffffffffffffffffffffffA">
                                          <p:cBhvr>
                                            <p:cTn id="138" dur="2000" fill="hold"/>
                                            <p:tgtEl>
                                              <p:spTgt spid="56"/>
                                            </p:tgtEl>
                                            <p:attrNameLst>
                                              <p:attrName>ppt_x</p:attrName>
                                              <p:attrName>ppt_y</p:attrName>
                                            </p:attrNameLst>
                                          </p:cBhvr>
                                        </p:animMotion>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5" nodeType="clickEffect">
                                      <p:stCondLst>
                                        <p:cond delay="0"/>
                                      </p:stCondLst>
                                      <p:childTnLst>
                                        <p:set>
                                          <p:cBhvr>
                                            <p:cTn id="142" dur="1" fill="hold">
                                              <p:stCondLst>
                                                <p:cond delay="0"/>
                                              </p:stCondLst>
                                            </p:cTn>
                                            <p:tgtEl>
                                              <p:spTgt spid="52"/>
                                            </p:tgtEl>
                                            <p:attrNameLst>
                                              <p:attrName>style.visibility</p:attrName>
                                            </p:attrNameLst>
                                          </p:cBhvr>
                                          <p:to>
                                            <p:strVal val="hidden"/>
                                          </p:to>
                                        </p:set>
                                      </p:childTnLst>
                                    </p:cTn>
                                  </p:par>
                                  <p:par>
                                    <p:cTn id="143" presetID="1" presetClass="exit" presetSubtype="0" fill="hold" grpId="5" nodeType="withEffect">
                                      <p:stCondLst>
                                        <p:cond delay="0"/>
                                      </p:stCondLst>
                                      <p:childTnLst>
                                        <p:set>
                                          <p:cBhvr>
                                            <p:cTn id="144" dur="1" fill="hold">
                                              <p:stCondLst>
                                                <p:cond delay="0"/>
                                              </p:stCondLst>
                                            </p:cTn>
                                            <p:tgtEl>
                                              <p:spTgt spid="51"/>
                                            </p:tgtEl>
                                            <p:attrNameLst>
                                              <p:attrName>style.visibility</p:attrName>
                                            </p:attrNameLst>
                                          </p:cBhvr>
                                          <p:to>
                                            <p:strVal val="hidden"/>
                                          </p:to>
                                        </p:set>
                                      </p:childTnLst>
                                    </p:cTn>
                                  </p:par>
                                  <p:par>
                                    <p:cTn id="145" presetID="1" presetClass="exit" presetSubtype="0" fill="hold" grpId="2" nodeType="withEffect">
                                      <p:stCondLst>
                                        <p:cond delay="0"/>
                                      </p:stCondLst>
                                      <p:childTnLst>
                                        <p:set>
                                          <p:cBhvr>
                                            <p:cTn id="146" dur="1" fill="hold">
                                              <p:stCondLst>
                                                <p:cond delay="0"/>
                                              </p:stCondLst>
                                            </p:cTn>
                                            <p:tgtEl>
                                              <p:spTgt spid="56"/>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wipe(down)">
                                          <p:cBhvr>
                                            <p:cTn id="151" dur="500"/>
                                            <p:tgtEl>
                                              <p:spTgt spid="40"/>
                                            </p:tgtEl>
                                          </p:cBhvr>
                                        </p:animEffect>
                                      </p:childTnLst>
                                    </p:cTn>
                                  </p:par>
                                </p:childTnLst>
                              </p:cTn>
                            </p:par>
                            <p:par>
                              <p:cTn id="152" fill="hold">
                                <p:stCondLst>
                                  <p:cond delay="500"/>
                                </p:stCondLst>
                                <p:childTnLst>
                                  <p:par>
                                    <p:cTn id="153" presetID="10" presetClass="entr" presetSubtype="0" fill="hold" nodeType="afterEffect">
                                      <p:stCondLst>
                                        <p:cond delay="0"/>
                                      </p:stCondLst>
                                      <p:childTnLst>
                                        <p:set>
                                          <p:cBhvr>
                                            <p:cTn id="154" dur="1" fill="hold">
                                              <p:stCondLst>
                                                <p:cond delay="0"/>
                                              </p:stCondLst>
                                            </p:cTn>
                                            <p:tgtEl>
                                              <p:spTgt spid="239622"/>
                                            </p:tgtEl>
                                            <p:attrNameLst>
                                              <p:attrName>style.visibility</p:attrName>
                                            </p:attrNameLst>
                                          </p:cBhvr>
                                          <p:to>
                                            <p:strVal val="visible"/>
                                          </p:to>
                                        </p:set>
                                        <p:animEffect transition="in" filter="fade">
                                          <p:cBhvr>
                                            <p:cTn id="155" dur="500"/>
                                            <p:tgtEl>
                                              <p:spTgt spid="239622"/>
                                            </p:tgtEl>
                                          </p:cBhvr>
                                        </p:animEffect>
                                      </p:childTnLst>
                                    </p:cTn>
                                  </p:par>
                                </p:childTnLst>
                              </p:cTn>
                            </p:par>
                            <p:par>
                              <p:cTn id="156" fill="hold">
                                <p:stCondLst>
                                  <p:cond delay="1000"/>
                                </p:stCondLst>
                                <p:childTnLst>
                                  <p:par>
                                    <p:cTn id="157" presetID="1" presetClass="entr" presetSubtype="0" fill="hold" grpId="3" nodeType="afterEffect">
                                      <p:stCondLst>
                                        <p:cond delay="0"/>
                                      </p:stCondLst>
                                      <p:childTnLst>
                                        <p:set>
                                          <p:cBhvr>
                                            <p:cTn id="158" dur="1" fill="hold">
                                              <p:stCondLst>
                                                <p:cond delay="0"/>
                                              </p:stCondLst>
                                            </p:cTn>
                                            <p:tgtEl>
                                              <p:spTgt spid="55"/>
                                            </p:tgtEl>
                                            <p:attrNameLst>
                                              <p:attrName>style.visibility</p:attrName>
                                            </p:attrNameLst>
                                          </p:cBhvr>
                                          <p:to>
                                            <p:strVal val="visible"/>
                                          </p:to>
                                        </p:set>
                                      </p:childTnLst>
                                    </p:cTn>
                                  </p:par>
                                  <p:par>
                                    <p:cTn id="159" presetID="0" presetClass="path" presetSubtype="0" accel="50000" decel="50000" fill="hold" grpId="4" nodeType="withEffect">
                                      <p:stCondLst>
                                        <p:cond delay="0"/>
                                      </p:stCondLst>
                                      <p:childTnLst>
                                        <p:animMotion origin="layout" path="M 0 0 C 0.00521 0.00247 0.00747 0.01358 0.01233 0.01913 C 0.01355 0.02222 0.01545 0.02469 0.0165 0.02808 C 0.01962 0.03765 0.02101 0.05154 0.02257 0.06203 C 0.02205 0.09753 0.03004 0.11759 0.01233 0.11852 C -0.00243 0.11944 -0.01753 0.11944 -0.03246 0.12006 C -0.03576 0.12561 -0.03836 0.12932 -0.0408 0.13611 C -0.04027 0.14012 -0.04045 0.14475 -0.03923 0.14815 C -0.03698 0.15432 -0.03698 0.15123 -0.0342 0.15401 C -0.02951 0.15864 -0.02691 0.16327 -0.0217 0.16574 C -0.01597 0.17284 -0.01007 0.17747 -0.0033 0.18055 C 0 0.18456 0.0033 0.18858 0.00643 0.19259 C 0.00886 0.20092 0.01077 0.20771 0.00417 0.21018 C -0.00277 0.20987 -0.00972 0.21018 -0.01666 0.20895 C -0.02291 0.20802 -0.0283 0.19969 -0.0342 0.19691 C -0.03698 0.19382 -0.0434 0.19105 -0.0434 0.19105 C -0.04878 0.18148 -0.04357 0.18889 -0.05659 0.18518 C -0.06215 0.18364 -0.0651 0.18055 -0.07083 0.17932 C -0.07934 0.17407 -0.08923 0.17716 -0.09757 0.1821 C -0.10347 0.18919 -0.10104 0.18549 -0.10503 0.19259 C -0.10711 0.20031 -0.10798 0.20092 -0.1059 0.21173 C -0.1052 0.21512 -0.10243 0.22068 -0.10243 0.22068 C -0.10086 0.23055 -0.1033 0.21944 -0.09913 0.22808 C -0.09843 0.22963 -0.09826 0.2321 -0.09757 0.23395 C -0.09409 0.24413 -0.09062 0.2537 -0.08836 0.26512 C -0.08802 0.26852 -0.0875 0.27561 -0.0875 0.27561 L 0.0132 0.27253 " pathEditMode="relative" ptsTypes="fffffffffffffffffffffffffAA">
                                          <p:cBhvr>
                                            <p:cTn id="160" dur="2000" fill="hold"/>
                                            <p:tgtEl>
                                              <p:spTgt spid="55"/>
                                            </p:tgtEl>
                                            <p:attrNameLst>
                                              <p:attrName>ppt_x</p:attrName>
                                              <p:attrName>ppt_y</p:attrName>
                                            </p:attrNameLst>
                                          </p:cBhvr>
                                        </p:animMotion>
                                      </p:childTnLst>
                                    </p:cTn>
                                  </p:par>
                                </p:childTnLst>
                              </p:cTn>
                            </p:par>
                            <p:par>
                              <p:cTn id="161" fill="hold">
                                <p:stCondLst>
                                  <p:cond delay="3000"/>
                                </p:stCondLst>
                                <p:childTnLst>
                                  <p:par>
                                    <p:cTn id="162" presetID="1" presetClass="exit" presetSubtype="0" fill="hold" nodeType="afterEffect">
                                      <p:stCondLst>
                                        <p:cond delay="0"/>
                                      </p:stCondLst>
                                      <p:childTnLst>
                                        <p:set>
                                          <p:cBhvr>
                                            <p:cTn id="163" dur="1" fill="hold">
                                              <p:stCondLst>
                                                <p:cond delay="0"/>
                                              </p:stCondLst>
                                            </p:cTn>
                                            <p:tgtEl>
                                              <p:spTgt spid="16"/>
                                            </p:tgtEl>
                                            <p:attrNameLst>
                                              <p:attrName>style.visibility</p:attrName>
                                            </p:attrNameLst>
                                          </p:cBhvr>
                                          <p:to>
                                            <p:strVal val="hidden"/>
                                          </p:to>
                                        </p:set>
                                      </p:childTnLst>
                                    </p:cTn>
                                  </p:par>
                                </p:childTnLst>
                              </p:cTn>
                            </p:par>
                            <p:par>
                              <p:cTn id="164" fill="hold">
                                <p:stCondLst>
                                  <p:cond delay="3000"/>
                                </p:stCondLst>
                                <p:childTnLst>
                                  <p:par>
                                    <p:cTn id="165" presetID="10" presetClass="entr" presetSubtype="0" fill="hold" nodeType="after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500"/>
                                            <p:tgtEl>
                                              <p:spTgt spid="8"/>
                                            </p:tgtEl>
                                          </p:cBhvr>
                                        </p:animEffect>
                                      </p:childTnLst>
                                    </p:cTn>
                                  </p:par>
                                  <p:par>
                                    <p:cTn id="168" presetID="1" presetClass="exit" presetSubtype="0" fill="hold" grpId="5" nodeType="withEffect">
                                      <p:stCondLst>
                                        <p:cond delay="0"/>
                                      </p:stCondLst>
                                      <p:childTnLst>
                                        <p:set>
                                          <p:cBhvr>
                                            <p:cTn id="169" dur="1" fill="hold">
                                              <p:stCondLst>
                                                <p:cond delay="0"/>
                                              </p:stCondLst>
                                            </p:cTn>
                                            <p:tgtEl>
                                              <p:spTgt spid="55"/>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3"/>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75"/>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76"/>
                                            </p:tgtEl>
                                            <p:attrNameLst>
                                              <p:attrName>style.visibility</p:attrName>
                                            </p:attrNameLst>
                                          </p:cBhvr>
                                          <p:to>
                                            <p:strVal val="visible"/>
                                          </p:to>
                                        </p:set>
                                      </p:childTnLst>
                                    </p:cTn>
                                  </p:par>
                                  <p:par>
                                    <p:cTn id="180" presetID="0" presetClass="path" presetSubtype="0" accel="50000" decel="50000" fill="hold" grpId="2" nodeType="withEffect">
                                      <p:stCondLst>
                                        <p:cond delay="0"/>
                                      </p:stCondLst>
                                      <p:childTnLst>
                                        <p:animMotion origin="layout" path="M 0 0 C 0.00381 0.00216 0.00937 0.01296 0.00937 0.01296 C 0.01163 0.02315 0.0144 0.03117 0.01875 0.03889 C 0.01996 0.04938 0.02031 0.06018 0.02187 0.07037 C 0.02239 0.07407 0.02326 0.07778 0.02395 0.08148 C 0.0243 0.08333 0.025 0.08703 0.025 0.08703 C 0.02482 0.08981 0.02534 0.10555 0.02187 0.10926 C 0.0184 0.11296 0.00746 0.11975 0.00312 0.12037 C -0.00834 0.1216 -0.03125 0.12407 -0.03125 0.12407 C -0.03698 0.12623 -0.04202 0.13117 -0.04688 0.13703 C -0.04914 0.14321 -0.05087 0.14475 -0.04792 0.1537 C -0.0474 0.15524 -0.04584 0.15494 -0.0448 0.15555 C -0.04306 0.15679 -0.04132 0.15802 -0.03959 0.15926 C -0.03021 0.16543 -0.02101 0.17531 -0.01146 0.17963 C -0.00278 0.18981 0.00121 0.1895 0.00625 0.2074 C 0.0059 0.20926 0.00625 0.21265 0.0052 0.21296 C -0.0165 0.21666 -0.01268 0.20864 -0.02709 0.2 C -0.03438 0.18055 -0.05955 0.1858 -0.06771 0.18518 C -0.0731 0.1821 -0.07761 0.18086 -0.08334 0.17963 C -0.08733 0.17716 -0.08976 0.17531 -0.09375 0.17778 C -0.09671 0.18302 -0.10035 0.18919 -0.10209 0.19629 C -0.10296 0.2 -0.10417 0.2074 -0.10417 0.2074 C -0.10382 0.21543 -0.10435 0.22376 -0.10313 0.23148 C -0.10244 0.23611 -0.09862 0.23703 -0.09688 0.24074 C -0.09532 0.24413 -0.09271 0.25185 -0.09271 0.25185 C -0.09237 0.25617 -0.09202 0.26049 -0.09167 0.26481 C -0.08941 0.29568 -0.08455 0.26882 -0.07292 0.26852 C -0.02952 0.26728 0.01388 0.26605 0.05729 0.26481 C 0.0644 0.2645 0.08645 0.2645 0.09791 0.26111 C 0.10607 0.25864 0.1059 0.25555 0.11666 0.2537 C 0.12517 0.24876 0.1342 0.25123 0.1427 0.24629 C 0.14947 0.24722 0.16423 0.24784 0.17083 0.2537 " pathEditMode="relative" ptsTypes="fffffffffffffffffffffffffffffffA">
                                          <p:cBhvr>
                                            <p:cTn id="181" dur="2000" fill="hold"/>
                                            <p:tgtEl>
                                              <p:spTgt spid="76"/>
                                            </p:tgtEl>
                                            <p:attrNameLst>
                                              <p:attrName>ppt_x</p:attrName>
                                              <p:attrName>ppt_y</p:attrName>
                                            </p:attrNameLst>
                                          </p:cBhvr>
                                        </p:animMotion>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fade">
                                          <p:cBhvr>
                                            <p:cTn id="186" dur="500"/>
                                            <p:tgtEl>
                                              <p:spTgt spid="72"/>
                                            </p:tgtEl>
                                          </p:cBhvr>
                                        </p:animEffect>
                                      </p:childTnLst>
                                    </p:cTn>
                                  </p:par>
                                  <p:par>
                                    <p:cTn id="187" presetID="10" presetClass="entr" presetSubtype="0" fill="hold" nodeType="with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fade">
                                          <p:cBhvr>
                                            <p:cTn id="189" dur="500"/>
                                            <p:tgtEl>
                                              <p:spTgt spid="73"/>
                                            </p:tgtEl>
                                          </p:cBhvr>
                                        </p:animEffect>
                                      </p:childTnLst>
                                    </p:cTn>
                                  </p:par>
                                  <p:par>
                                    <p:cTn id="190" presetID="10" presetClass="entr" presetSubtype="0"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fade">
                                          <p:cBhvr>
                                            <p:cTn id="192" dur="500"/>
                                            <p:tgtEl>
                                              <p:spTgt spid="74"/>
                                            </p:tgtEl>
                                          </p:cBhvr>
                                        </p:animEffect>
                                      </p:childTnLst>
                                    </p:cTn>
                                  </p:par>
                                  <p:par>
                                    <p:cTn id="193" presetID="26" presetClass="emph" presetSubtype="0" repeatCount="3000" fill="hold" nodeType="withEffect">
                                      <p:stCondLst>
                                        <p:cond delay="0"/>
                                      </p:stCondLst>
                                      <p:childTnLst>
                                        <p:animEffect transition="out" filter="fade">
                                          <p:cBhvr>
                                            <p:cTn id="194" dur="500" tmFilter="0, 0; .2, .5; .8, .5; 1, 0"/>
                                            <p:tgtEl>
                                              <p:spTgt spid="72"/>
                                            </p:tgtEl>
                                          </p:cBhvr>
                                        </p:animEffect>
                                        <p:animScale>
                                          <p:cBhvr>
                                            <p:cTn id="195" dur="250" autoRev="1" fill="hold"/>
                                            <p:tgtEl>
                                              <p:spTgt spid="72"/>
                                            </p:tgtEl>
                                          </p:cBhvr>
                                          <p:by x="105000" y="105000"/>
                                        </p:animScale>
                                      </p:childTnLst>
                                    </p:cTn>
                                  </p:par>
                                  <p:par>
                                    <p:cTn id="196" presetID="26" presetClass="emph" presetSubtype="0" repeatCount="3000" fill="hold" nodeType="withEffect">
                                      <p:stCondLst>
                                        <p:cond delay="0"/>
                                      </p:stCondLst>
                                      <p:childTnLst>
                                        <p:animEffect transition="out" filter="fade">
                                          <p:cBhvr>
                                            <p:cTn id="197" dur="500" tmFilter="0, 0; .2, .5; .8, .5; 1, 0"/>
                                            <p:tgtEl>
                                              <p:spTgt spid="73"/>
                                            </p:tgtEl>
                                          </p:cBhvr>
                                        </p:animEffect>
                                        <p:animScale>
                                          <p:cBhvr>
                                            <p:cTn id="198" dur="250" autoRev="1" fill="hold"/>
                                            <p:tgtEl>
                                              <p:spTgt spid="73"/>
                                            </p:tgtEl>
                                          </p:cBhvr>
                                          <p:by x="105000" y="105000"/>
                                        </p:animScale>
                                      </p:childTnLst>
                                    </p:cTn>
                                  </p:par>
                                  <p:par>
                                    <p:cTn id="199" presetID="26" presetClass="emph" presetSubtype="0" repeatCount="3000" fill="hold" nodeType="withEffect">
                                      <p:stCondLst>
                                        <p:cond delay="0"/>
                                      </p:stCondLst>
                                      <p:childTnLst>
                                        <p:animEffect transition="out" filter="fade">
                                          <p:cBhvr>
                                            <p:cTn id="200" dur="500" tmFilter="0, 0; .2, .5; .8, .5; 1, 0"/>
                                            <p:tgtEl>
                                              <p:spTgt spid="74"/>
                                            </p:tgtEl>
                                          </p:cBhvr>
                                        </p:animEffect>
                                        <p:animScale>
                                          <p:cBhvr>
                                            <p:cTn id="201" dur="250" autoRev="1" fill="hold"/>
                                            <p:tgtEl>
                                              <p:spTgt spid="74"/>
                                            </p:tgtEl>
                                          </p:cBhvr>
                                          <p:by x="105000" y="105000"/>
                                        </p:animScale>
                                      </p:childTnLst>
                                    </p:cTn>
                                  </p:par>
                                  <p:par>
                                    <p:cTn id="202" presetID="1" presetClass="exit" presetSubtype="0" fill="hold" grpId="1" nodeType="withEffect">
                                      <p:stCondLst>
                                        <p:cond delay="0"/>
                                      </p:stCondLst>
                                      <p:childTnLst>
                                        <p:set>
                                          <p:cBhvr>
                                            <p:cTn id="203"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7" grpId="0"/>
          <p:bldP spid="31" grpId="0" animBg="1"/>
          <p:bldP spid="39" grpId="0" animBg="1"/>
          <p:bldP spid="40" grpId="0" animBg="1"/>
          <p:bldP spid="71" grpId="0"/>
          <p:bldP spid="71" grpId="1"/>
          <p:bldP spid="71" grpId="2"/>
          <p:bldP spid="71" grpId="3"/>
          <p:bldP spid="38" grpId="0" animBg="1"/>
          <p:bldP spid="46" grpId="0" animBg="1"/>
          <p:bldP spid="46" grpId="1" animBg="1"/>
          <p:bldP spid="46" grpId="2" animBg="1"/>
          <p:bldP spid="50" grpId="0" animBg="1"/>
          <p:bldP spid="50" grpId="1" animBg="1"/>
          <p:bldP spid="50" grpId="2" animBg="1"/>
          <p:bldP spid="55" grpId="0" animBg="1"/>
          <p:bldP spid="55" grpId="1" animBg="1"/>
          <p:bldP spid="55" grpId="2" animBg="1"/>
          <p:bldP spid="55" grpId="3" animBg="1"/>
          <p:bldP spid="55" grpId="4" animBg="1"/>
          <p:bldP spid="55" grpId="5" animBg="1"/>
          <p:bldP spid="51" grpId="0" animBg="1"/>
          <p:bldP spid="51" grpId="1" animBg="1"/>
          <p:bldP spid="51" grpId="2" animBg="1"/>
          <p:bldP spid="51" grpId="3" animBg="1"/>
          <p:bldP spid="51" grpId="4" animBg="1"/>
          <p:bldP spid="51" grpId="5" animBg="1"/>
          <p:bldP spid="52" grpId="0" animBg="1"/>
          <p:bldP spid="52" grpId="1" animBg="1"/>
          <p:bldP spid="52" grpId="2" animBg="1"/>
          <p:bldP spid="52" grpId="3" animBg="1"/>
          <p:bldP spid="52" grpId="4" animBg="1"/>
          <p:bldP spid="52" grpId="5" animBg="1"/>
          <p:bldP spid="56" grpId="0" animBg="1"/>
          <p:bldP spid="56" grpId="1" animBg="1"/>
          <p:bldP spid="56" grpId="2" animBg="1"/>
          <p:bldP spid="76" grpId="0" animBg="1"/>
          <p:bldP spid="76" grpId="1" animBg="1"/>
          <p:bldP spid="76"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71"/>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71"/>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5.55556E-7 -2.96296E-6 L 5.55556E-7 -0.41296 " pathEditMode="relative" rAng="0" ptsTypes="AA">
                                          <p:cBhvr>
                                            <p:cTn id="18" dur="500" fill="hold"/>
                                            <p:tgtEl>
                                              <p:spTgt spid="71"/>
                                            </p:tgtEl>
                                            <p:attrNameLst>
                                              <p:attrName>ppt_x</p:attrName>
                                              <p:attrName>ppt_y</p:attrName>
                                            </p:attrNameLst>
                                          </p:cBhvr>
                                          <p:rCtr x="0" y="-20648"/>
                                        </p:animMotion>
                                      </p:childTnLst>
                                    </p:cTn>
                                  </p:par>
                                </p:childTnLst>
                              </p:cTn>
                            </p:par>
                          </p:childTnLst>
                        </p:cTn>
                      </p:par>
                      <p:par>
                        <p:cTn id="19" fill="hold">
                          <p:stCondLst>
                            <p:cond delay="indefinite"/>
                          </p:stCondLst>
                          <p:childTnLst>
                            <p:par>
                              <p:cTn id="20" fill="hold">
                                <p:stCondLst>
                                  <p:cond delay="0"/>
                                </p:stCondLst>
                                <p:childTnLst>
                                  <p:par>
                                    <p:cTn id="21" presetID="16" presetClass="exit" presetSubtype="21" fill="hold" nodeType="clickEffect">
                                      <p:stCondLst>
                                        <p:cond delay="0"/>
                                      </p:stCondLst>
                                      <p:childTnLst>
                                        <p:animEffect transition="out" filter="barn(inVertical)">
                                          <p:cBhvr>
                                            <p:cTn id="22" dur="500"/>
                                            <p:tgtEl>
                                              <p:spTgt spid="3074"/>
                                            </p:tgtEl>
                                          </p:cBhvr>
                                        </p:animEffect>
                                        <p:set>
                                          <p:cBhvr>
                                            <p:cTn id="23" dur="1" fill="hold">
                                              <p:stCondLst>
                                                <p:cond delay="499"/>
                                              </p:stCondLst>
                                            </p:cTn>
                                            <p:tgtEl>
                                              <p:spTgt spid="307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par>
                                    <p:cTn id="33" presetID="12" presetClass="entr" presetSubtype="1"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ppt_y</p:attrName>
                                            </p:attrNameLst>
                                          </p:cBhvr>
                                          <p:tavLst>
                                            <p:tav tm="0">
                                              <p:val>
                                                <p:strVal val="#ppt_y-#ppt_h*1.125000"/>
                                              </p:val>
                                            </p:tav>
                                            <p:tav tm="100000">
                                              <p:val>
                                                <p:strVal val="#ppt_y"/>
                                              </p:val>
                                            </p:tav>
                                          </p:tavLst>
                                        </p:anim>
                                        <p:animEffect transition="in" filter="wipe(down)">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up)">
                                          <p:cBhvr>
                                            <p:cTn id="59" dur="500"/>
                                            <p:tgtEl>
                                              <p:spTgt spid="30"/>
                                            </p:tgtEl>
                                          </p:cBhvr>
                                        </p:animEffect>
                                      </p:childTnLst>
                                    </p:cTn>
                                  </p:par>
                                  <p:par>
                                    <p:cTn id="60" presetID="10" presetClass="entr" presetSubtype="0" fill="hold" nodeType="withEffect">
                                      <p:stCondLst>
                                        <p:cond delay="0"/>
                                      </p:stCondLst>
                                      <p:childTnLst>
                                        <p:set>
                                          <p:cBhvr>
                                            <p:cTn id="61" dur="1" fill="hold">
                                              <p:stCondLst>
                                                <p:cond delay="0"/>
                                              </p:stCondLst>
                                            </p:cTn>
                                            <p:tgtEl>
                                              <p:spTgt spid="239619"/>
                                            </p:tgtEl>
                                            <p:attrNameLst>
                                              <p:attrName>style.visibility</p:attrName>
                                            </p:attrNameLst>
                                          </p:cBhvr>
                                          <p:to>
                                            <p:strVal val="visible"/>
                                          </p:to>
                                        </p:set>
                                        <p:animEffect transition="in" filter="fade">
                                          <p:cBhvr>
                                            <p:cTn id="62" dur="500"/>
                                            <p:tgtEl>
                                              <p:spTgt spid="239619"/>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0" presetClass="path" presetSubtype="0" repeatCount="indefinite" fill="hold" grpId="1" nodeType="withEffect">
                                      <p:stCondLst>
                                        <p:cond delay="0"/>
                                      </p:stCondLst>
                                      <p:endCondLst>
                                        <p:cond evt="onNext" delay="0">
                                          <p:tgtEl>
                                            <p:sldTgt/>
                                          </p:tgtEl>
                                        </p:cond>
                                      </p:endCondLst>
                                      <p:childTnLst>
                                        <p:animMotion origin="layout" path="M -5.55556E-7 -1.23457E-7 C 0.00243 0.00648 0.00434 0.01296 0.00764 0.01852 C 0.00903 0.02593 0.0132 0.02963 0.01441 0.03704 C 0.01563 0.04259 0.0184 0.04661 0.01945 0.05185 C 0.01997 0.05463 0.01997 0.05802 0.02083 0.06049 C 0.02153 0.06235 0.02274 0.06389 0.02361 0.06543 C 0.02448 0.06975 0.0257 0.07315 0.02639 0.07778 C 0.02674 0.08025 0.02778 0.08519 0.02778 0.08549 C 0.02483 0.1213 -0.01458 0.1108 -0.02569 0.11111 C -0.0276 0.11142 -0.02934 0.11173 -0.03125 0.11235 C -0.03351 0.11296 -0.03819 0.11481 -0.03819 0.11512 C -0.03976 0.11883 -0.04149 0.12006 -0.04236 0.12469 C -0.04219 0.12716 -0.04236 0.12994 -0.04167 0.1321 C -0.04097 0.13457 -0.03889 0.13457 -0.0375 0.1358 C -0.03212 0.14012 -0.025 0.13858 -0.02014 0.14444 C -0.01875 0.14599 -0.01719 0.14722 -0.01597 0.14938 C -0.01528 0.15062 -0.01458 0.15216 -0.01389 0.15309 C -0.0125 0.15494 -0.00972 0.15802 -0.00972 0.15833 C -0.00764 0.16327 0.00035 0.17346 0.00399 0.17778 C 0.00608 0.18302 0.00781 0.18765 0.0092 0.19259 C 0.01042 0.20093 0.01024 0.2034 0.00556 0.20123 C -0.00382 0.19012 -0.01667 0.19444 -0.02708 0.19383 C -0.03194 0.18796 -0.03733 0.18642 -0.04305 0.18519 C -0.04983 0.18117 -0.05712 0.18056 -0.06389 0.17654 C -0.07413 0.17685 -0.0842 0.17685 -0.09444 0.17778 C -0.09635 0.17809 -0.1 0.18025 -0.1 0.18056 C -0.10503 0.18611 -0.1033 0.18488 -0.10625 0.19259 C -0.10555 0.2071 -0.10191 0.23611 -0.09583 0.24691 C -0.09479 0.25247 -0.09236 0.25648 -0.09097 0.26173 C -0.09045 0.26327 -0.08958 0.26667 -0.08958 0.26698 L 0.09306 0.25926 C 0.13281 0.24136 0.11424 0.24506 0.16181 0.24815 C 0.16806 0.25031 0.17587 0.25988 0.17986 0.26914 C 0.18142 0.28056 0.18455 0.29074 0.1875 0.30123 C 0.1908 0.31265 0.18924 0.32562 0.19549 0.33333 C 0.19809 0.3392 0.20226 0.34661 0.20556 0.35062 C 0.20625 0.35463 0.21007 0.36019 0.2125 0.36173 C 0.21736 0.37037 0.22517 0.39722 0.23715 0.4034 C 0.24913 0.40957 0.27517 0.40586 0.28455 0.39969 C 0.29392 0.39352 0.29358 0.37161 0.29392 0.36636 C 0.30313 0.36728 0.2783 0.36883 0.28715 0.36728 C 0.2901 0.36605 0.28663 0.38457 0.28958 0.38272 C 0.29028 0.38148 0.29097 0.38025 0.29167 0.37901 C 0.29236 0.37809 0.29375 0.375 0.29375 0.37654 C 0.29375 0.38025 0.29063 0.38056 0.28958 0.38148 C 0.28385 0.38642 0.25833 0.38395 0.25226 0.39043 C 0.24931 0.39383 0.25538 0.41574 0.25347 0.42099 C 0.25191 0.43457 0.25521 0.42994 0.25382 0.43765 C 0.25399 0.44661 0.25833 0.45463 0.25833 0.46358 C 0.25833 0.47191 0.25851 0.47932 0.25799 0.48765 C 0.25781 0.49012 0.25 0.4963 0.25 0.49661 C 0.24288 0.49568 0.24063 0.50772 0.23472 0.50432 C 0.2224 0.50525 0.2224 0.49938 0.21424 0.50309 C 0.20712 0.50802 0.1809 0.50247 0.19028 0.52222 C 0.19392 0.52747 0.20521 0.53611 0.20972 0.53827 C 0.21875 0.54691 0.24063 0.56451 0.24479 0.57407 C 0.24653 0.58951 0.2408 0.59383 0.23507 0.5963 C 0.22882 0.59537 0.22448 0.59969 0.2184 0.59753 C 0.21701 0.59753 0.20208 0.60247 0.19757 0.6037 C 0.19392 0.60494 0.18594 0.6037 0.18229 0.60494 C 0.16892 0.60957 0.15747 0.60772 0.14375 0.60864 C 0.1375 0.60957 0.13073 0.60802 0.12483 0.60926 C 0.09948 0.60833 0.07413 0.61574 0.04861 0.61481 C 0.01858 0.61605 0.03142 0.6179 0.01528 0.6179 " pathEditMode="fixed" rAng="0" ptsTypes="fffffffffffffffffffffffffffffAfffffffaafffffffffffffffffffffffff">
                                          <p:cBhvr>
                                            <p:cTn id="66" dur="2000" fill="hold"/>
                                            <p:tgtEl>
                                              <p:spTgt spid="46"/>
                                            </p:tgtEl>
                                            <p:attrNameLst>
                                              <p:attrName>ppt_x</p:attrName>
                                              <p:attrName>ppt_y</p:attrName>
                                            </p:attrNameLst>
                                          </p:cBhvr>
                                          <p:rCtr x="9844" y="30895"/>
                                        </p:animMotion>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2"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par>
                              <p:cTn id="75" fill="hold">
                                <p:stCondLst>
                                  <p:cond delay="0"/>
                                </p:stCondLst>
                                <p:childTnLst>
                                  <p:par>
                                    <p:cTn id="76" presetID="22" presetClass="entr" presetSubtype="8"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239623"/>
                                            </p:tgtEl>
                                            <p:attrNameLst>
                                              <p:attrName>style.visibility</p:attrName>
                                            </p:attrNameLst>
                                          </p:cBhvr>
                                          <p:to>
                                            <p:strVal val="visible"/>
                                          </p:to>
                                        </p:set>
                                        <p:animEffect transition="in" filter="fade">
                                          <p:cBhvr>
                                            <p:cTn id="81" dur="500"/>
                                            <p:tgtEl>
                                              <p:spTgt spid="23962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0" presetClass="path" presetSubtype="0" accel="50000" decel="50000" fill="hold" grpId="1" nodeType="withEffect">
                                      <p:stCondLst>
                                        <p:cond delay="0"/>
                                      </p:stCondLst>
                                      <p:childTnLst>
                                        <p:animMotion origin="layout" path="M 0 0 C 0.00122 0.00648 0.00122 0.00864 0.00417 0.01327 C 0.00816 0.02994 0.01268 0.03642 0.0191 0.05031 C 0.02205 0.05679 0.02309 0.06574 0.02587 0.07253 C 0.02604 0.07716 0.02604 0.08179 0.02656 0.08611 C 0.02691 0.0892 0.0283 0.09475 0.0283 0.09475 C 0.02708 0.11204 0.02726 0.10926 0.0191 0.1142 C 0.01493 0.11975 0.01024 0.12315 0.00504 0.12438 C -0.00191 0.1284 -0.00885 0.125 -0.0158 0.12315 C -0.02413 0.12346 -0.03246 0.12253 -0.0408 0.12438 C -0.04653 0.12562 -0.04253 0.13796 -0.0401 0.14074 C -0.03819 0.14599 -0.03455 0.14938 -0.0309 0.15124 C -0.02899 0.15216 -0.025 0.15401 -0.025 0.15401 C -0.02118 0.15895 -0.01667 0.16142 -0.0125 0.16605 C -0.01024 0.16883 -0.00503 0.17191 -0.00503 0.17191 C -0.0026 0.17624 0 0.17654 0.00243 0.18086 C 0.00486 0.18519 0.0059 0.1892 0.00903 0.19259 C 0.01024 0.1963 0.0125 0.19907 0.0125 0.20309 C 0.0125 0.20833 0.00712 0.2108 0.00504 0.21204 C -0.00746 0.20988 -0.01875 0.20124 -0.0309 0.19846 C -0.04219 0.19074 -0.05069 0.18951 -0.06337 0.18827 C -0.0684 0.18519 -0.07222 0.18364 -0.0776 0.18241 C -0.09045 0.18333 -0.09896 0.1784 -0.1059 0.19722 C -0.10486 0.21728 -0.10139 0.23117 -0.0967 0.24907 C -0.09496 0.25586 -0.09305 0.2642 -0.09167 0.2713 C -0.09114 0.27438 -0.08837 0.2787 -0.08837 0.2787 L 0.09583 0.2713 C 0.10469 0.26543 0.11337 0.25926 0.1224 0.2534 C 0.12327 0.25278 0.125 0.25185 0.125 0.25185 C 0.13715 0.25309 0.14774 0.25648 0.1599 0.25926 C 0.16215 0.26111 0.16458 0.26265 0.16649 0.26512 C 0.1684 0.26728 0.1717 0.2713 0.1717 0.2713 C 0.17379 0.27716 0.17465 0.28395 0.17726 0.28889 C 0.17969 0.2929 0.18195 0.29753 0.1842 0.30216 C 0.18837 0.31173 0.19097 0.32346 0.19497 0.33333 C 0.19653 0.34167 0.19722 0.34907 0.20156 0.35401 C 0.20399 0.36019 0.20677 0.36574 0.2092 0.37191 C 0.21198 0.37901 0.21285 0.38364 0.21667 0.38827 C 0.2184 0.3929 0.22031 0.39753 0.22327 0.4 C 0.22483 0.40124 0.2283 0.40309 0.2283 0.40309 C 0.23351 0.40957 0.23386 0.41019 0.23906 0.41327 C 0.2408 0.4142 0.24236 0.41543 0.2441 0.41636 C 0.24497 0.41698 0.2467 0.4179 0.2467 0.4179 C 0.2658 0.41667 0.26649 0.4179 0.27917 0.41049 C 0.28004 0.40957 0.2809 0.40864 0.2816 0.40741 C 0.28247 0.40617 0.28333 0.40432 0.2842 0.40309 C 0.28577 0.40093 0.28906 0.39722 0.28906 0.39722 C 0.2908 0.38765 0.2941 0.37901 0.2941 0.36883 " pathEditMode="relative" ptsTypes="fffffffffffffffffffffffffAfffffffffffffffffffffA">
                                          <p:cBhvr>
                                            <p:cTn id="87" dur="2000" fill="hold"/>
                                            <p:tgtEl>
                                              <p:spTgt spid="50"/>
                                            </p:tgtEl>
                                            <p:attrNameLst>
                                              <p:attrName>ppt_x</p:attrName>
                                              <p:attrName>ppt_y</p:attrName>
                                            </p:attrNameLst>
                                          </p:cBhvr>
                                        </p:animMotion>
                                      </p:childTnLst>
                                    </p:cTn>
                                  </p:par>
                                </p:childTnLst>
                              </p:cTn>
                            </p:par>
                            <p:par>
                              <p:cTn id="88" fill="hold">
                                <p:stCondLst>
                                  <p:cond delay="2000"/>
                                </p:stCondLst>
                                <p:childTnLst>
                                  <p:par>
                                    <p:cTn id="89" presetID="1" presetClass="exit" presetSubtype="0" fill="hold" grpId="2" nodeType="afterEffect">
                                      <p:stCondLst>
                                        <p:cond delay="0"/>
                                      </p:stCondLst>
                                      <p:childTnLst>
                                        <p:set>
                                          <p:cBhvr>
                                            <p:cTn id="90" dur="1" fill="hold">
                                              <p:stCondLst>
                                                <p:cond delay="0"/>
                                              </p:stCondLst>
                                            </p:cTn>
                                            <p:tgtEl>
                                              <p:spTgt spid="50"/>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1025 0.00123 0.01355 0.00185 0.02188 0.00555 C 0.02587 0.01018 0.03004 0.01512 0.03438 0.01851 C 0.03959 0.02253 0.04636 0.02222 0.05105 0.02777 C 0.05434 0.03179 0.05712 0.03672 0.06042 0.04074 C 0.06424 0.05092 0.06042 0.04228 0.06563 0.05 C 0.07587 0.06512 0.06268 0.0466 0.07084 0.06111 C 0.07622 0.07067 0.08334 0.07777 0.08959 0.08518 C 0.09358 0.08981 0.09775 0.09753 0.10209 0.1 C 0.10469 0.10709 0.10695 0.10586 0.11042 0.11111 C 0.11389 0.11605 0.11545 0.11975 0.1198 0.12222 C 0.12327 0.13148 0.13247 0.13796 0.13855 0.14074 C 0.14532 0.14876 0.14653 0.14598 0.15625 0.14444 C 0.16025 0.14197 0.16216 0.13734 0.16563 0.13333 C 0.16684 0.12993 0.16754 0.12561 0.16875 0.12222 C 0.17136 0.11543 0.17188 0.1179 0.175 0.11296 C 0.17778 0.10864 0.18334 0.09629 0.1875 0.09444 C 0.19098 0.0929 0.19792 0.08888 0.19792 0.08888 C 0.2007 0.08919 0.2092 0.08888 0.21355 0.09259 C 0.21736 0.09598 0.21893 0.10123 0.22292 0.1037 C 0.22483 0.10709 0.22743 0.10926 0.22917 0.11296 C 0.23177 0.11851 0.23264 0.12654 0.23542 0.13148 C 0.2382 0.13642 0.24167 0.13981 0.2448 0.14444 C 0.24584 0.14598 0.24792 0.14814 0.24792 0.14814 " pathEditMode="relative" ptsTypes="fffffffffffffffffffffffA">
                                          <p:cBhvr>
                                            <p:cTn id="94" dur="2000" fill="hold"/>
                                            <p:tgtEl>
                                              <p:spTgt spid="52"/>
                                            </p:tgtEl>
                                            <p:attrNameLst>
                                              <p:attrName>ppt_x</p:attrName>
                                              <p:attrName>ppt_y</p:attrName>
                                            </p:attrNameLst>
                                          </p:cBhvr>
                                        </p:animMotion>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0208 -0.00524 -0.00329 -0.00833 -0.00677 -0.01049 C -0.01788 -0.00864 -0.02673 -0.00339 -0.0375 0.00155 C -0.03819 0.0142 -0.03715 0.01852 -0.04166 0.02655 C -0.04618 0.0497 -0.04392 0.07778 -0.03923 0.10062 C -0.03958 0.10556 -0.03923 0.11112 -0.04079 0.11544 C -0.04635 0.13025 -0.06371 0.12809 -0.07083 0.12871 C -0.08003 0.13426 -0.09218 0.13272 -0.10104 0.13334 C -0.10225 0.13426 -0.10399 0.13426 -0.10503 0.13612 C -0.10885 0.14291 -0.10329 0.14692 -0.10104 0.14815 C -0.09843 0.15433 -0.09548 0.15772 -0.09166 0.15988 C -0.08732 0.16544 -0.07881 0.17038 -0.07343 0.17315 C -0.06805 0.17963 -0.06319 0.18735 -0.05746 0.1926 C -0.0559 0.20186 -0.05815 0.19291 -0.05416 0.19846 C -0.05225 0.20124 -0.05138 0.20556 -0.05 0.20896 C -0.04965 0.2105 -0.04843 0.21204 -0.04913 0.21328 C -0.0519 0.21821 -0.06232 0.21852 -0.0651 0.21914 C -0.07847 0.22747 -0.09288 0.22686 -0.10677 0.22809 C -0.14392 0.23149 -0.17986 0.23303 -0.21753 0.23396 C -0.22343 0.2355 -0.22916 0.23735 -0.23506 0.23858 C -0.24114 0.24167 -0.24704 0.24198 -0.25329 0.24291 C -0.25868 0.24229 -0.26388 0.24136 -0.26927 0.24136 C -0.27309 0.24136 -0.2809 0.24291 -0.2809 0.24291 " pathEditMode="relative" ptsTypes="ffffffffffffffffffffffA">
                                          <p:cBhvr>
                                            <p:cTn id="98" dur="2000" fill="hold"/>
                                            <p:tgtEl>
                                              <p:spTgt spid="51"/>
                                            </p:tgtEl>
                                            <p:attrNameLst>
                                              <p:attrName>ppt_x</p:attrName>
                                              <p:attrName>ppt_y</p:attrName>
                                            </p:attrNameLst>
                                          </p:cBhvr>
                                        </p:animMotion>
                                      </p:childTnLst>
                                    </p:cTn>
                                  </p:par>
                                </p:childTnLst>
                              </p:cTn>
                            </p:par>
                            <p:par>
                              <p:cTn id="99" fill="hold">
                                <p:stCondLst>
                                  <p:cond delay="4000"/>
                                </p:stCondLst>
                                <p:childTnLst>
                                  <p:par>
                                    <p:cTn id="100" presetID="10" presetClass="entr" presetSubtype="0" fill="hold" nodeType="afterEffect">
                                      <p:stCondLst>
                                        <p:cond delay="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3" nodeType="clickEffect">
                                      <p:stCondLst>
                                        <p:cond delay="0"/>
                                      </p:stCondLst>
                                      <p:childTnLst>
                                        <p:set>
                                          <p:cBhvr>
                                            <p:cTn id="106" dur="1" fill="hold">
                                              <p:stCondLst>
                                                <p:cond delay="0"/>
                                              </p:stCondLst>
                                            </p:cTn>
                                            <p:tgtEl>
                                              <p:spTgt spid="52"/>
                                            </p:tgtEl>
                                            <p:attrNameLst>
                                              <p:attrName>style.visibility</p:attrName>
                                            </p:attrNameLst>
                                          </p:cBhvr>
                                          <p:to>
                                            <p:strVal val="hidden"/>
                                          </p:to>
                                        </p:set>
                                      </p:childTnLst>
                                    </p:cTn>
                                  </p:par>
                                  <p:par>
                                    <p:cTn id="107" presetID="1" presetClass="exit" presetSubtype="0" fill="hold" grpId="3" nodeType="withEffect">
                                      <p:stCondLst>
                                        <p:cond delay="0"/>
                                      </p:stCondLst>
                                      <p:childTnLst>
                                        <p:set>
                                          <p:cBhvr>
                                            <p:cTn id="108" dur="1" fill="hold">
                                              <p:stCondLst>
                                                <p:cond delay="0"/>
                                              </p:stCondLst>
                                            </p:cTn>
                                            <p:tgtEl>
                                              <p:spTgt spid="51"/>
                                            </p:tgtEl>
                                            <p:attrNameLst>
                                              <p:attrName>style.visibility</p:attrName>
                                            </p:attrNameLst>
                                          </p:cBhvr>
                                          <p:to>
                                            <p:strVal val="hidden"/>
                                          </p:to>
                                        </p:set>
                                      </p:childTnLst>
                                    </p:cTn>
                                  </p:par>
                                </p:childTnLst>
                              </p:cTn>
                            </p:par>
                            <p:par>
                              <p:cTn id="109" fill="hold">
                                <p:stCondLst>
                                  <p:cond delay="0"/>
                                </p:stCondLst>
                                <p:childTnLst>
                                  <p:par>
                                    <p:cTn id="110" presetID="22" presetClass="entr" presetSubtype="4" fill="hold" grpId="0" nodeType="after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down)">
                                          <p:cBhvr>
                                            <p:cTn id="112" dur="500"/>
                                            <p:tgtEl>
                                              <p:spTgt spid="39"/>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239621"/>
                                            </p:tgtEl>
                                            <p:attrNameLst>
                                              <p:attrName>style.visibility</p:attrName>
                                            </p:attrNameLst>
                                          </p:cBhvr>
                                          <p:to>
                                            <p:strVal val="visible"/>
                                          </p:to>
                                        </p:set>
                                        <p:animEffect transition="in" filter="fade">
                                          <p:cBhvr>
                                            <p:cTn id="116" dur="500"/>
                                            <p:tgtEl>
                                              <p:spTgt spid="239621"/>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0" presetClass="path" presetSubtype="0" accel="50000" decel="50000" fill="hold" grpId="1" nodeType="withEffect">
                                      <p:stCondLst>
                                        <p:cond delay="0"/>
                                      </p:stCondLst>
                                      <p:childTnLst>
                                        <p:animMotion origin="layout" path="M 0 0 C 0.00833 0.01111 0.00069 -0.00062 0.00625 0.01296 C 0.00885 0.01944 0.01336 0.02376 0.01666 0.02963 C 0.02014 0.04784 0.01788 0.06172 0.02291 0.07963 C 0.0243 0.09166 0.02534 0.09629 0.02291 0.11111 C 0.02239 0.1145 0.01441 0.12006 0.0125 0.12037 C -0.00209 0.1216 -0.01667 0.1216 -0.03125 0.12222 C -0.03785 0.12469 -0.04063 0.12746 -0.04271 0.13888 C -0.04115 0.14969 -0.03716 0.15154 -0.03229 0.1574 C -0.02379 0.16759 -0.01441 0.17654 -0.00417 0.17963 C -0.0007 0.18395 0.00208 0.18518 0.00625 0.18703 C 0.00833 0.19321 0.01111 0.1966 0.0125 0.2037 C 0.01215 0.20617 0.01284 0.21049 0.01146 0.21111 C 0.00069 0.2145 -0.0132 0.20617 -0.02396 0.2037 C -0.04202 0.1824 -0.0665 0.1895 -0.08646 0.17777 C -0.09653 0.17963 -0.10157 0.18086 -0.10729 0.19629 C -0.10695 0.20308 -0.10712 0.20987 -0.10625 0.21666 C -0.10591 0.21882 -0.10469 0.22037 -0.10417 0.22222 C -0.10104 0.23302 -0.09792 0.24413 -0.09584 0.25555 C -0.09514 0.25895 -0.09341 0.27345 -0.09063 0.27407 C -0.08247 0.27623 -0.07396 0.27407 -0.06563 0.27407 L 0.10312 0.26666 C 0.10798 0.25956 0.11267 0.25586 0.11753 0.25 C 0.12291 0.25061 0.12795 0.2503 0.13333 0.25185 C 0.13455 0.25216 0.13507 0.25463 0.13646 0.25555 C 0.14218 0.25925 0.14982 0.25864 0.15521 0.26481 C 0.16024 0.27067 0.16614 0.27345 0.1717 0.27592 C 0.17396 0.27839 0.17604 0.28086 0.17812 0.28333 C 0.17916 0.28456 0.18107 0.28703 0.18107 0.28703 C 0.18194 0.28888 0.18246 0.29104 0.18316 0.29259 C 0.1842 0.29413 0.18541 0.29444 0.18646 0.29629 C 0.18715 0.29784 0.18698 0.3 0.1875 0.30185 C 0.18923 0.30833 0.1908 0.31327 0.19357 0.31851 C 0.19635 0.33209 0.20052 0.34228 0.20521 0.3537 C 0.20781 0.36759 0.2158 0.3895 0.22396 0.39444 C 0.22882 0.4074 0.24114 0.40956 0.24896 0.41666 C 0.25833 0.41604 0.26788 0.41728 0.27708 0.41481 C 0.28073 0.41388 0.29201 0.39691 0.29687 0.39259 C 0.29896 0.38179 0.30121 0.36296 0.29271 0.36296 " pathEditMode="relative" ptsTypes="ffffffffffffffffffffAfffffffffffffffffA">
                                          <p:cBhvr>
                                            <p:cTn id="122" dur="2000" fill="hold"/>
                                            <p:tgtEl>
                                              <p:spTgt spid="55"/>
                                            </p:tgtEl>
                                            <p:attrNameLst>
                                              <p:attrName>ppt_x</p:attrName>
                                              <p:attrName>ppt_y</p:attrName>
                                            </p:attrNameLst>
                                          </p:cBhvr>
                                        </p:animMotion>
                                      </p:childTnLst>
                                    </p:cTn>
                                  </p:par>
                                </p:childTnLst>
                              </p:cTn>
                            </p:par>
                            <p:par>
                              <p:cTn id="123" fill="hold">
                                <p:stCondLst>
                                  <p:cond delay="2000"/>
                                </p:stCondLst>
                                <p:childTnLst>
                                  <p:par>
                                    <p:cTn id="124" presetID="1" presetClass="exit" presetSubtype="0" fill="hold" grpId="2" nodeType="afterEffect">
                                      <p:stCondLst>
                                        <p:cond delay="0"/>
                                      </p:stCondLst>
                                      <p:childTnLst>
                                        <p:set>
                                          <p:cBhvr>
                                            <p:cTn id="125" dur="1" fill="hold">
                                              <p:stCondLst>
                                                <p:cond delay="0"/>
                                              </p:stCondLst>
                                            </p:cTn>
                                            <p:tgtEl>
                                              <p:spTgt spid="55"/>
                                            </p:tgtEl>
                                            <p:attrNameLst>
                                              <p:attrName>style.visibility</p:attrName>
                                            </p:attrNameLst>
                                          </p:cBhvr>
                                          <p:to>
                                            <p:strVal val="hidden"/>
                                          </p:to>
                                        </p:set>
                                      </p:childTnLst>
                                    </p:cTn>
                                  </p:par>
                                  <p:par>
                                    <p:cTn id="126" presetID="1" presetClass="entr" presetSubtype="0" fill="hold" grpId="2" nodeType="withEffect">
                                      <p:stCondLst>
                                        <p:cond delay="0"/>
                                      </p:stCondLst>
                                      <p:childTnLst>
                                        <p:set>
                                          <p:cBhvr>
                                            <p:cTn id="127" dur="1" fill="hold">
                                              <p:stCondLst>
                                                <p:cond delay="0"/>
                                              </p:stCondLst>
                                            </p:cTn>
                                            <p:tgtEl>
                                              <p:spTgt spid="52"/>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5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childTnLst>
                                    </p:cTn>
                                  </p:par>
                                </p:childTnLst>
                              </p:cTn>
                            </p:par>
                            <p:par>
                              <p:cTn id="132" fill="hold">
                                <p:stCondLst>
                                  <p:cond delay="2000"/>
                                </p:stCondLst>
                                <p:childTnLst>
                                  <p:par>
                                    <p:cTn id="133" presetID="0" presetClass="path" presetSubtype="0" repeatCount="indefinite" accel="50000" decel="50000" fill="hold" grpId="4" nodeType="afterEffect">
                                      <p:stCondLst>
                                        <p:cond delay="0"/>
                                      </p:stCondLst>
                                      <p:endCondLst>
                                        <p:cond evt="onNext" delay="0">
                                          <p:tgtEl>
                                            <p:sldTgt/>
                                          </p:tgtEl>
                                        </p:cond>
                                      </p:endCondLst>
                                      <p:childTnLst>
                                        <p:animMotion origin="layout" path="M 0 0 C 0.00312 -0.00185 0.00625 -0.0037 0.00937 -0.00556 C 0.01145 -0.00679 0.01562 -0.00926 0.01562 -0.00926 C 0.01944 -0.00741 0.02378 -0.00772 0.02708 -0.0037 C 0.03489 0.00556 0.02586 -0.00062 0.03333 0.0037 C 0.03524 0.00864 0.03576 0.01111 0.03854 0.01481 C 0.04045 0.01759 0.04479 0.02222 0.04479 0.02222 C 0.04878 0.03302 0.05625 0.03148 0.06145 0.04074 C 0.06475 0.0466 0.06805 0.04938 0.07187 0.0537 C 0.07517 0.06235 0.07986 0.06512 0.08333 0.07407 C 0.0868 0.08333 0.09045 0.08951 0.09583 0.09444 C 0.09861 0.10185 0.10329 0.10525 0.10729 0.11111 C 0.11753 0.12623 0.10434 0.10772 0.1125 0.12222 C 0.11545 0.12747 0.11527 0.12469 0.11875 0.12778 C 0.12864 0.13673 0.11197 0.12562 0.12812 0.13518 C 0.12916 0.1358 0.13125 0.13704 0.13125 0.13704 C 0.14375 0.13642 0.15642 0.13889 0.16875 0.13518 C 0.16892 0.13518 0.17638 0.11605 0.17812 0.11296 C 0.17951 0.10556 0.18072 0.10247 0.18437 0.09815 C 0.18767 0.0892 0.18524 0.09321 0.1927 0.08889 C 0.19375 0.08827 0.19583 0.08704 0.19583 0.08704 C 0.20572 0.08827 0.21093 0.08981 0.21979 0.09259 C 0.22187 0.09506 0.22395 0.09753 0.22604 0.1 C 0.22708 0.10123 0.22916 0.1037 0.22916 0.1037 C 0.23055 0.10741 0.23194 0.11111 0.23333 0.11481 C 0.23402 0.11667 0.23541 0.12037 0.23541 0.12037 C 0.23663 0.12901 0.23802 0.13241 0.24166 0.13889 C 0.24288 0.14506 0.24166 0.14444 0.24375 0.14444 " pathEditMode="relative" ptsTypes="fffffffffffffffffffffffffffA">
                                          <p:cBhvr>
                                            <p:cTn id="134" dur="2000" fill="hold"/>
                                            <p:tgtEl>
                                              <p:spTgt spid="51"/>
                                            </p:tgtEl>
                                            <p:attrNameLst>
                                              <p:attrName>ppt_x</p:attrName>
                                              <p:attrName>ppt_y</p:attrName>
                                            </p:attrNameLst>
                                          </p:cBhvr>
                                        </p:animMotion>
                                      </p:childTnLst>
                                    </p:cTn>
                                  </p:par>
                                  <p:par>
                                    <p:cTn id="135" presetID="0" presetClass="path" presetSubtype="0" repeatCount="indefinite" accel="50000" decel="50000" fill="hold" grpId="4" nodeType="withEffect">
                                      <p:stCondLst>
                                        <p:cond delay="0"/>
                                      </p:stCondLst>
                                      <p:endCondLst>
                                        <p:cond evt="onNext" delay="0">
                                          <p:tgtEl>
                                            <p:sldTgt/>
                                          </p:tgtEl>
                                        </p:cond>
                                      </p:endCondLst>
                                      <p:childTnLst>
                                        <p:animMotion origin="layout" path="M 0 0 C -0.00243 -0.00679 -0.00469 -0.00679 -0.00833 -0.01111 C -0.01528 -0.01049 -0.02222 -0.01142 -0.02917 -0.00926 C -0.03437 -0.00772 -0.04201 0.00988 -0.04583 0.01667 C -0.04757 0.02932 -0.0467 0.04136 -0.04479 0.0537 C -0.04375 0.06111 -0.04167 0.07593 -0.04167 0.07593 C -0.04201 0.09136 -0.04045 0.10741 -0.04271 0.12222 C -0.04358 0.12778 -0.05208 0.12778 -0.05208 0.12778 C -0.07326 0.12685 -0.08559 0.125 -0.10417 0.12963 C -0.10833 0.1321 -0.11042 0.13518 -0.11354 0.14074 C -0.11319 0.14321 -0.11354 0.1466 -0.1125 0.14815 C -0.11076 0.15062 -0.10816 0.14969 -0.10625 0.15185 C -0.10417 0.15432 -0.10208 0.15679 -0.1 0.15926 C -0.09115 0.16975 -0.08368 0.18148 -0.07292 0.18518 C -0.06615 0.19321 -0.06007 0.19599 -0.05729 0.21111 C -0.05764 0.21358 -0.05747 0.21667 -0.05833 0.21852 C -0.06076 0.22346 -0.06875 0.22346 -0.07083 0.22407 C -0.07222 0.22438 -0.07361 0.22593 -0.075 0.22593 C -0.08611 0.22716 -0.09722 0.22716 -0.10833 0.22778 C -0.11962 0.23272 -0.13125 0.23518 -0.14271 0.23704 C -0.15851 0.24414 -0.1724 0.23981 -0.18958 0.23889 C -0.23021 0.23426 -0.20069 0.23704 -0.27812 0.23704 " pathEditMode="relative" ptsTypes="fffffffffffffffffffffA">
                                          <p:cBhvr>
                                            <p:cTn id="136" dur="2000" fill="hold"/>
                                            <p:tgtEl>
                                              <p:spTgt spid="52"/>
                                            </p:tgtEl>
                                            <p:attrNameLst>
                                              <p:attrName>ppt_x</p:attrName>
                                              <p:attrName>ppt_y</p:attrName>
                                            </p:attrNameLst>
                                          </p:cBhvr>
                                        </p:animMotion>
                                      </p:childTnLst>
                                    </p:cTn>
                                  </p:par>
                                  <p:par>
                                    <p:cTn id="137" presetID="0" presetClass="path" presetSubtype="0" repeatCount="indefinite" accel="50000" decel="50000" fill="hold" grpId="1" nodeType="withEffect">
                                      <p:stCondLst>
                                        <p:cond delay="0"/>
                                      </p:stCondLst>
                                      <p:endCondLst>
                                        <p:cond evt="onNext" delay="0">
                                          <p:tgtEl>
                                            <p:sldTgt/>
                                          </p:tgtEl>
                                        </p:cond>
                                      </p:endCondLst>
                                      <p:childTnLst>
                                        <p:animMotion origin="layout" path="M 0 0 C 0.00382 -0.0068 0.0066 -0.01605 0.01077 -0.02223 C 0.01632 -0.03087 0.02726 -0.03149 0.03403 -0.03396 C 0.0599 -0.0642 0.11354 -0.04846 0.13334 -0.04877 C 0.14028 -0.05309 0.14775 -0.05494 0.15486 -0.05926 C 0.15799 -0.0642 0.16163 -0.06791 0.16493 -0.07254 C 0.1665 -0.0747 0.16997 -0.0784 0.16997 -0.0784 C 0.17448 -0.09105 0.17344 -0.10834 0.17413 -0.12284 C 0.17344 -0.13426 0.17257 -0.13581 0.17084 -0.14507 C 0.17032 -0.14815 0.16962 -0.15093 0.1691 -0.15402 C 0.16875 -0.15556 0.16823 -0.15834 0.16823 -0.15834 C 0.16684 -0.18889 0.16302 -0.22439 0.1724 -0.25186 C 0.17604 -0.27593 0.18924 -0.30649 0.19827 -0.32593 C 0.20538 -0.34105 0.20625 -0.34908 0.21736 -0.35834 C 0.22014 -0.36328 0.22361 -0.36636 0.22743 -0.36883 C 0.229 -0.37161 0.23091 -0.37346 0.23247 -0.37624 C 0.23577 -0.3821 0.23698 -0.38673 0.24167 -0.38951 C 0.24688 -0.39599 0.25209 -0.40278 0.25747 -0.40865 C 0.25799 -0.41019 0.25834 -0.41204 0.25903 -0.41328 C 0.25973 -0.41451 0.26094 -0.41482 0.26163 -0.41605 C 0.26528 -0.42377 0.25938 -0.41883 0.26493 -0.42223 C 0.26788 -0.42933 0.26962 -0.43272 0.27413 -0.43704 C 0.27466 -0.43859 0.275 -0.44044 0.2757 -0.44136 C 0.27639 -0.44229 0.27761 -0.44167 0.2783 -0.44291 C 0.27969 -0.44538 0.2816 -0.45186 0.2816 -0.45186 C 0.27969 -0.45649 0.28091 -0.45618 0.27917 -0.45618 " pathEditMode="relative" ptsTypes="fffffffffffffffffffffffffA">
                                          <p:cBhvr>
                                            <p:cTn id="138" dur="2000" fill="hold"/>
                                            <p:tgtEl>
                                              <p:spTgt spid="56"/>
                                            </p:tgtEl>
                                            <p:attrNameLst>
                                              <p:attrName>ppt_x</p:attrName>
                                              <p:attrName>ppt_y</p:attrName>
                                            </p:attrNameLst>
                                          </p:cBhvr>
                                        </p:animMotion>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5" nodeType="clickEffect">
                                      <p:stCondLst>
                                        <p:cond delay="0"/>
                                      </p:stCondLst>
                                      <p:childTnLst>
                                        <p:set>
                                          <p:cBhvr>
                                            <p:cTn id="142" dur="1" fill="hold">
                                              <p:stCondLst>
                                                <p:cond delay="0"/>
                                              </p:stCondLst>
                                            </p:cTn>
                                            <p:tgtEl>
                                              <p:spTgt spid="52"/>
                                            </p:tgtEl>
                                            <p:attrNameLst>
                                              <p:attrName>style.visibility</p:attrName>
                                            </p:attrNameLst>
                                          </p:cBhvr>
                                          <p:to>
                                            <p:strVal val="hidden"/>
                                          </p:to>
                                        </p:set>
                                      </p:childTnLst>
                                    </p:cTn>
                                  </p:par>
                                  <p:par>
                                    <p:cTn id="143" presetID="1" presetClass="exit" presetSubtype="0" fill="hold" grpId="5" nodeType="withEffect">
                                      <p:stCondLst>
                                        <p:cond delay="0"/>
                                      </p:stCondLst>
                                      <p:childTnLst>
                                        <p:set>
                                          <p:cBhvr>
                                            <p:cTn id="144" dur="1" fill="hold">
                                              <p:stCondLst>
                                                <p:cond delay="0"/>
                                              </p:stCondLst>
                                            </p:cTn>
                                            <p:tgtEl>
                                              <p:spTgt spid="51"/>
                                            </p:tgtEl>
                                            <p:attrNameLst>
                                              <p:attrName>style.visibility</p:attrName>
                                            </p:attrNameLst>
                                          </p:cBhvr>
                                          <p:to>
                                            <p:strVal val="hidden"/>
                                          </p:to>
                                        </p:set>
                                      </p:childTnLst>
                                    </p:cTn>
                                  </p:par>
                                  <p:par>
                                    <p:cTn id="145" presetID="1" presetClass="exit" presetSubtype="0" fill="hold" grpId="2" nodeType="withEffect">
                                      <p:stCondLst>
                                        <p:cond delay="0"/>
                                      </p:stCondLst>
                                      <p:childTnLst>
                                        <p:set>
                                          <p:cBhvr>
                                            <p:cTn id="146" dur="1" fill="hold">
                                              <p:stCondLst>
                                                <p:cond delay="0"/>
                                              </p:stCondLst>
                                            </p:cTn>
                                            <p:tgtEl>
                                              <p:spTgt spid="56"/>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40"/>
                                            </p:tgtEl>
                                            <p:attrNameLst>
                                              <p:attrName>style.visibility</p:attrName>
                                            </p:attrNameLst>
                                          </p:cBhvr>
                                          <p:to>
                                            <p:strVal val="visible"/>
                                          </p:to>
                                        </p:set>
                                        <p:animEffect transition="in" filter="wipe(down)">
                                          <p:cBhvr>
                                            <p:cTn id="151" dur="500"/>
                                            <p:tgtEl>
                                              <p:spTgt spid="40"/>
                                            </p:tgtEl>
                                          </p:cBhvr>
                                        </p:animEffect>
                                      </p:childTnLst>
                                    </p:cTn>
                                  </p:par>
                                </p:childTnLst>
                              </p:cTn>
                            </p:par>
                            <p:par>
                              <p:cTn id="152" fill="hold">
                                <p:stCondLst>
                                  <p:cond delay="500"/>
                                </p:stCondLst>
                                <p:childTnLst>
                                  <p:par>
                                    <p:cTn id="153" presetID="10" presetClass="entr" presetSubtype="0" fill="hold" nodeType="afterEffect">
                                      <p:stCondLst>
                                        <p:cond delay="0"/>
                                      </p:stCondLst>
                                      <p:childTnLst>
                                        <p:set>
                                          <p:cBhvr>
                                            <p:cTn id="154" dur="1" fill="hold">
                                              <p:stCondLst>
                                                <p:cond delay="0"/>
                                              </p:stCondLst>
                                            </p:cTn>
                                            <p:tgtEl>
                                              <p:spTgt spid="239622"/>
                                            </p:tgtEl>
                                            <p:attrNameLst>
                                              <p:attrName>style.visibility</p:attrName>
                                            </p:attrNameLst>
                                          </p:cBhvr>
                                          <p:to>
                                            <p:strVal val="visible"/>
                                          </p:to>
                                        </p:set>
                                        <p:animEffect transition="in" filter="fade">
                                          <p:cBhvr>
                                            <p:cTn id="155" dur="500"/>
                                            <p:tgtEl>
                                              <p:spTgt spid="239622"/>
                                            </p:tgtEl>
                                          </p:cBhvr>
                                        </p:animEffect>
                                      </p:childTnLst>
                                    </p:cTn>
                                  </p:par>
                                </p:childTnLst>
                              </p:cTn>
                            </p:par>
                            <p:par>
                              <p:cTn id="156" fill="hold">
                                <p:stCondLst>
                                  <p:cond delay="1000"/>
                                </p:stCondLst>
                                <p:childTnLst>
                                  <p:par>
                                    <p:cTn id="157" presetID="1" presetClass="entr" presetSubtype="0" fill="hold" grpId="3" nodeType="afterEffect">
                                      <p:stCondLst>
                                        <p:cond delay="0"/>
                                      </p:stCondLst>
                                      <p:childTnLst>
                                        <p:set>
                                          <p:cBhvr>
                                            <p:cTn id="158" dur="1" fill="hold">
                                              <p:stCondLst>
                                                <p:cond delay="0"/>
                                              </p:stCondLst>
                                            </p:cTn>
                                            <p:tgtEl>
                                              <p:spTgt spid="55"/>
                                            </p:tgtEl>
                                            <p:attrNameLst>
                                              <p:attrName>style.visibility</p:attrName>
                                            </p:attrNameLst>
                                          </p:cBhvr>
                                          <p:to>
                                            <p:strVal val="visible"/>
                                          </p:to>
                                        </p:set>
                                      </p:childTnLst>
                                    </p:cTn>
                                  </p:par>
                                  <p:par>
                                    <p:cTn id="159" presetID="0" presetClass="path" presetSubtype="0" accel="50000" decel="50000" fill="hold" grpId="4" nodeType="withEffect">
                                      <p:stCondLst>
                                        <p:cond delay="0"/>
                                      </p:stCondLst>
                                      <p:childTnLst>
                                        <p:animMotion origin="layout" path="M 0 0 C 0.00521 0.00247 0.00747 0.01358 0.01233 0.01913 C 0.01355 0.02222 0.01545 0.02469 0.0165 0.02808 C 0.01962 0.03765 0.02101 0.05154 0.02257 0.06203 C 0.02205 0.09753 0.03004 0.11759 0.01233 0.11852 C -0.00243 0.11944 -0.01753 0.11944 -0.03246 0.12006 C -0.03576 0.12561 -0.03836 0.12932 -0.0408 0.13611 C -0.04027 0.14012 -0.04045 0.14475 -0.03923 0.14815 C -0.03698 0.15432 -0.03698 0.15123 -0.0342 0.15401 C -0.02951 0.15864 -0.02691 0.16327 -0.0217 0.16574 C -0.01597 0.17284 -0.01007 0.17747 -0.0033 0.18055 C 0 0.18456 0.0033 0.18858 0.00643 0.19259 C 0.00886 0.20092 0.01077 0.20771 0.00417 0.21018 C -0.00277 0.20987 -0.00972 0.21018 -0.01666 0.20895 C -0.02291 0.20802 -0.0283 0.19969 -0.0342 0.19691 C -0.03698 0.19382 -0.0434 0.19105 -0.0434 0.19105 C -0.04878 0.18148 -0.04357 0.18889 -0.05659 0.18518 C -0.06215 0.18364 -0.0651 0.18055 -0.07083 0.17932 C -0.07934 0.17407 -0.08923 0.17716 -0.09757 0.1821 C -0.10347 0.18919 -0.10104 0.18549 -0.10503 0.19259 C -0.10711 0.20031 -0.10798 0.20092 -0.1059 0.21173 C -0.1052 0.21512 -0.10243 0.22068 -0.10243 0.22068 C -0.10086 0.23055 -0.1033 0.21944 -0.09913 0.22808 C -0.09843 0.22963 -0.09826 0.2321 -0.09757 0.23395 C -0.09409 0.24413 -0.09062 0.2537 -0.08836 0.26512 C -0.08802 0.26852 -0.0875 0.27561 -0.0875 0.27561 L 0.0132 0.27253 " pathEditMode="relative" ptsTypes="fffffffffffffffffffffffffAA">
                                          <p:cBhvr>
                                            <p:cTn id="160" dur="2000" fill="hold"/>
                                            <p:tgtEl>
                                              <p:spTgt spid="55"/>
                                            </p:tgtEl>
                                            <p:attrNameLst>
                                              <p:attrName>ppt_x</p:attrName>
                                              <p:attrName>ppt_y</p:attrName>
                                            </p:attrNameLst>
                                          </p:cBhvr>
                                        </p:animMotion>
                                      </p:childTnLst>
                                    </p:cTn>
                                  </p:par>
                                </p:childTnLst>
                              </p:cTn>
                            </p:par>
                            <p:par>
                              <p:cTn id="161" fill="hold">
                                <p:stCondLst>
                                  <p:cond delay="3000"/>
                                </p:stCondLst>
                                <p:childTnLst>
                                  <p:par>
                                    <p:cTn id="162" presetID="1" presetClass="exit" presetSubtype="0" fill="hold" nodeType="afterEffect">
                                      <p:stCondLst>
                                        <p:cond delay="0"/>
                                      </p:stCondLst>
                                      <p:childTnLst>
                                        <p:set>
                                          <p:cBhvr>
                                            <p:cTn id="163" dur="1" fill="hold">
                                              <p:stCondLst>
                                                <p:cond delay="0"/>
                                              </p:stCondLst>
                                            </p:cTn>
                                            <p:tgtEl>
                                              <p:spTgt spid="16"/>
                                            </p:tgtEl>
                                            <p:attrNameLst>
                                              <p:attrName>style.visibility</p:attrName>
                                            </p:attrNameLst>
                                          </p:cBhvr>
                                          <p:to>
                                            <p:strVal val="hidden"/>
                                          </p:to>
                                        </p:set>
                                      </p:childTnLst>
                                    </p:cTn>
                                  </p:par>
                                </p:childTnLst>
                              </p:cTn>
                            </p:par>
                            <p:par>
                              <p:cTn id="164" fill="hold">
                                <p:stCondLst>
                                  <p:cond delay="3000"/>
                                </p:stCondLst>
                                <p:childTnLst>
                                  <p:par>
                                    <p:cTn id="165" presetID="10" presetClass="entr" presetSubtype="0" fill="hold" nodeType="afterEffect">
                                      <p:stCondLst>
                                        <p:cond delay="0"/>
                                      </p:stCondLst>
                                      <p:childTnLst>
                                        <p:set>
                                          <p:cBhvr>
                                            <p:cTn id="166" dur="1" fill="hold">
                                              <p:stCondLst>
                                                <p:cond delay="0"/>
                                              </p:stCondLst>
                                            </p:cTn>
                                            <p:tgtEl>
                                              <p:spTgt spid="8"/>
                                            </p:tgtEl>
                                            <p:attrNameLst>
                                              <p:attrName>style.visibility</p:attrName>
                                            </p:attrNameLst>
                                          </p:cBhvr>
                                          <p:to>
                                            <p:strVal val="visible"/>
                                          </p:to>
                                        </p:set>
                                        <p:animEffect transition="in" filter="fade">
                                          <p:cBhvr>
                                            <p:cTn id="167" dur="500"/>
                                            <p:tgtEl>
                                              <p:spTgt spid="8"/>
                                            </p:tgtEl>
                                          </p:cBhvr>
                                        </p:animEffect>
                                      </p:childTnLst>
                                    </p:cTn>
                                  </p:par>
                                  <p:par>
                                    <p:cTn id="168" presetID="1" presetClass="exit" presetSubtype="0" fill="hold" grpId="5" nodeType="withEffect">
                                      <p:stCondLst>
                                        <p:cond delay="0"/>
                                      </p:stCondLst>
                                      <p:childTnLst>
                                        <p:set>
                                          <p:cBhvr>
                                            <p:cTn id="169" dur="1" fill="hold">
                                              <p:stCondLst>
                                                <p:cond delay="0"/>
                                              </p:stCondLst>
                                            </p:cTn>
                                            <p:tgtEl>
                                              <p:spTgt spid="55"/>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3"/>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nodeType="clickEffect">
                                      <p:stCondLst>
                                        <p:cond delay="0"/>
                                      </p:stCondLst>
                                      <p:childTnLst>
                                        <p:set>
                                          <p:cBhvr>
                                            <p:cTn id="175" dur="1" fill="hold">
                                              <p:stCondLst>
                                                <p:cond delay="0"/>
                                              </p:stCondLst>
                                            </p:cTn>
                                            <p:tgtEl>
                                              <p:spTgt spid="75"/>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76"/>
                                            </p:tgtEl>
                                            <p:attrNameLst>
                                              <p:attrName>style.visibility</p:attrName>
                                            </p:attrNameLst>
                                          </p:cBhvr>
                                          <p:to>
                                            <p:strVal val="visible"/>
                                          </p:to>
                                        </p:set>
                                      </p:childTnLst>
                                    </p:cTn>
                                  </p:par>
                                  <p:par>
                                    <p:cTn id="180" presetID="0" presetClass="path" presetSubtype="0" accel="50000" decel="50000" fill="hold" grpId="2" nodeType="withEffect">
                                      <p:stCondLst>
                                        <p:cond delay="0"/>
                                      </p:stCondLst>
                                      <p:childTnLst>
                                        <p:animMotion origin="layout" path="M 0 0 C 0.00381 0.00216 0.00937 0.01296 0.00937 0.01296 C 0.01163 0.02315 0.0144 0.03117 0.01875 0.03889 C 0.01996 0.04938 0.02031 0.06018 0.02187 0.07037 C 0.02239 0.07407 0.02326 0.07778 0.02395 0.08148 C 0.0243 0.08333 0.025 0.08703 0.025 0.08703 C 0.02482 0.08981 0.02534 0.10555 0.02187 0.10926 C 0.0184 0.11296 0.00746 0.11975 0.00312 0.12037 C -0.00834 0.1216 -0.03125 0.12407 -0.03125 0.12407 C -0.03698 0.12623 -0.04202 0.13117 -0.04688 0.13703 C -0.04914 0.14321 -0.05087 0.14475 -0.04792 0.1537 C -0.0474 0.15524 -0.04584 0.15494 -0.0448 0.15555 C -0.04306 0.15679 -0.04132 0.15802 -0.03959 0.15926 C -0.03021 0.16543 -0.02101 0.17531 -0.01146 0.17963 C -0.00278 0.18981 0.00121 0.1895 0.00625 0.2074 C 0.0059 0.20926 0.00625 0.21265 0.0052 0.21296 C -0.0165 0.21666 -0.01268 0.20864 -0.02709 0.2 C -0.03438 0.18055 -0.05955 0.1858 -0.06771 0.18518 C -0.0731 0.1821 -0.07761 0.18086 -0.08334 0.17963 C -0.08733 0.17716 -0.08976 0.17531 -0.09375 0.17778 C -0.09671 0.18302 -0.10035 0.18919 -0.10209 0.19629 C -0.10296 0.2 -0.10417 0.2074 -0.10417 0.2074 C -0.10382 0.21543 -0.10435 0.22376 -0.10313 0.23148 C -0.10244 0.23611 -0.09862 0.23703 -0.09688 0.24074 C -0.09532 0.24413 -0.09271 0.25185 -0.09271 0.25185 C -0.09237 0.25617 -0.09202 0.26049 -0.09167 0.26481 C -0.08941 0.29568 -0.08455 0.26882 -0.07292 0.26852 C -0.02952 0.26728 0.01388 0.26605 0.05729 0.26481 C 0.0644 0.2645 0.08645 0.2645 0.09791 0.26111 C 0.10607 0.25864 0.1059 0.25555 0.11666 0.2537 C 0.12517 0.24876 0.1342 0.25123 0.1427 0.24629 C 0.14947 0.24722 0.16423 0.24784 0.17083 0.2537 " pathEditMode="relative" ptsTypes="fffffffffffffffffffffffffffffffA">
                                          <p:cBhvr>
                                            <p:cTn id="181" dur="2000" fill="hold"/>
                                            <p:tgtEl>
                                              <p:spTgt spid="76"/>
                                            </p:tgtEl>
                                            <p:attrNameLst>
                                              <p:attrName>ppt_x</p:attrName>
                                              <p:attrName>ppt_y</p:attrName>
                                            </p:attrNameLst>
                                          </p:cBhvr>
                                        </p:animMotion>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nodeType="clickEffect">
                                      <p:stCondLst>
                                        <p:cond delay="0"/>
                                      </p:stCondLst>
                                      <p:childTnLst>
                                        <p:set>
                                          <p:cBhvr>
                                            <p:cTn id="185" dur="1" fill="hold">
                                              <p:stCondLst>
                                                <p:cond delay="0"/>
                                              </p:stCondLst>
                                            </p:cTn>
                                            <p:tgtEl>
                                              <p:spTgt spid="72"/>
                                            </p:tgtEl>
                                            <p:attrNameLst>
                                              <p:attrName>style.visibility</p:attrName>
                                            </p:attrNameLst>
                                          </p:cBhvr>
                                          <p:to>
                                            <p:strVal val="visible"/>
                                          </p:to>
                                        </p:set>
                                        <p:animEffect transition="in" filter="fade">
                                          <p:cBhvr>
                                            <p:cTn id="186" dur="500"/>
                                            <p:tgtEl>
                                              <p:spTgt spid="72"/>
                                            </p:tgtEl>
                                          </p:cBhvr>
                                        </p:animEffect>
                                      </p:childTnLst>
                                    </p:cTn>
                                  </p:par>
                                  <p:par>
                                    <p:cTn id="187" presetID="10" presetClass="entr" presetSubtype="0" fill="hold" nodeType="withEffect">
                                      <p:stCondLst>
                                        <p:cond delay="0"/>
                                      </p:stCondLst>
                                      <p:childTnLst>
                                        <p:set>
                                          <p:cBhvr>
                                            <p:cTn id="188" dur="1" fill="hold">
                                              <p:stCondLst>
                                                <p:cond delay="0"/>
                                              </p:stCondLst>
                                            </p:cTn>
                                            <p:tgtEl>
                                              <p:spTgt spid="73"/>
                                            </p:tgtEl>
                                            <p:attrNameLst>
                                              <p:attrName>style.visibility</p:attrName>
                                            </p:attrNameLst>
                                          </p:cBhvr>
                                          <p:to>
                                            <p:strVal val="visible"/>
                                          </p:to>
                                        </p:set>
                                        <p:animEffect transition="in" filter="fade">
                                          <p:cBhvr>
                                            <p:cTn id="189" dur="500"/>
                                            <p:tgtEl>
                                              <p:spTgt spid="73"/>
                                            </p:tgtEl>
                                          </p:cBhvr>
                                        </p:animEffect>
                                      </p:childTnLst>
                                    </p:cTn>
                                  </p:par>
                                  <p:par>
                                    <p:cTn id="190" presetID="10" presetClass="entr" presetSubtype="0" fill="hold" nodeType="withEffect">
                                      <p:stCondLst>
                                        <p:cond delay="0"/>
                                      </p:stCondLst>
                                      <p:childTnLst>
                                        <p:set>
                                          <p:cBhvr>
                                            <p:cTn id="191" dur="1" fill="hold">
                                              <p:stCondLst>
                                                <p:cond delay="0"/>
                                              </p:stCondLst>
                                            </p:cTn>
                                            <p:tgtEl>
                                              <p:spTgt spid="74"/>
                                            </p:tgtEl>
                                            <p:attrNameLst>
                                              <p:attrName>style.visibility</p:attrName>
                                            </p:attrNameLst>
                                          </p:cBhvr>
                                          <p:to>
                                            <p:strVal val="visible"/>
                                          </p:to>
                                        </p:set>
                                        <p:animEffect transition="in" filter="fade">
                                          <p:cBhvr>
                                            <p:cTn id="192" dur="500"/>
                                            <p:tgtEl>
                                              <p:spTgt spid="74"/>
                                            </p:tgtEl>
                                          </p:cBhvr>
                                        </p:animEffect>
                                      </p:childTnLst>
                                    </p:cTn>
                                  </p:par>
                                  <p:par>
                                    <p:cTn id="193" presetID="26" presetClass="emph" presetSubtype="0" repeatCount="3000" fill="hold" nodeType="withEffect">
                                      <p:stCondLst>
                                        <p:cond delay="0"/>
                                      </p:stCondLst>
                                      <p:childTnLst>
                                        <p:animEffect transition="out" filter="fade">
                                          <p:cBhvr>
                                            <p:cTn id="194" dur="500" tmFilter="0, 0; .2, .5; .8, .5; 1, 0"/>
                                            <p:tgtEl>
                                              <p:spTgt spid="72"/>
                                            </p:tgtEl>
                                          </p:cBhvr>
                                        </p:animEffect>
                                        <p:animScale>
                                          <p:cBhvr>
                                            <p:cTn id="195" dur="250" autoRev="1" fill="hold"/>
                                            <p:tgtEl>
                                              <p:spTgt spid="72"/>
                                            </p:tgtEl>
                                          </p:cBhvr>
                                          <p:by x="105000" y="105000"/>
                                        </p:animScale>
                                      </p:childTnLst>
                                    </p:cTn>
                                  </p:par>
                                  <p:par>
                                    <p:cTn id="196" presetID="26" presetClass="emph" presetSubtype="0" repeatCount="3000" fill="hold" nodeType="withEffect">
                                      <p:stCondLst>
                                        <p:cond delay="0"/>
                                      </p:stCondLst>
                                      <p:childTnLst>
                                        <p:animEffect transition="out" filter="fade">
                                          <p:cBhvr>
                                            <p:cTn id="197" dur="500" tmFilter="0, 0; .2, .5; .8, .5; 1, 0"/>
                                            <p:tgtEl>
                                              <p:spTgt spid="73"/>
                                            </p:tgtEl>
                                          </p:cBhvr>
                                        </p:animEffect>
                                        <p:animScale>
                                          <p:cBhvr>
                                            <p:cTn id="198" dur="250" autoRev="1" fill="hold"/>
                                            <p:tgtEl>
                                              <p:spTgt spid="73"/>
                                            </p:tgtEl>
                                          </p:cBhvr>
                                          <p:by x="105000" y="105000"/>
                                        </p:animScale>
                                      </p:childTnLst>
                                    </p:cTn>
                                  </p:par>
                                  <p:par>
                                    <p:cTn id="199" presetID="26" presetClass="emph" presetSubtype="0" repeatCount="3000" fill="hold" nodeType="withEffect">
                                      <p:stCondLst>
                                        <p:cond delay="0"/>
                                      </p:stCondLst>
                                      <p:childTnLst>
                                        <p:animEffect transition="out" filter="fade">
                                          <p:cBhvr>
                                            <p:cTn id="200" dur="500" tmFilter="0, 0; .2, .5; .8, .5; 1, 0"/>
                                            <p:tgtEl>
                                              <p:spTgt spid="74"/>
                                            </p:tgtEl>
                                          </p:cBhvr>
                                        </p:animEffect>
                                        <p:animScale>
                                          <p:cBhvr>
                                            <p:cTn id="201" dur="250" autoRev="1" fill="hold"/>
                                            <p:tgtEl>
                                              <p:spTgt spid="74"/>
                                            </p:tgtEl>
                                          </p:cBhvr>
                                          <p:by x="105000" y="105000"/>
                                        </p:animScale>
                                      </p:childTnLst>
                                    </p:cTn>
                                  </p:par>
                                  <p:par>
                                    <p:cTn id="202" presetID="1" presetClass="exit" presetSubtype="0" fill="hold" grpId="1" nodeType="withEffect">
                                      <p:stCondLst>
                                        <p:cond delay="0"/>
                                      </p:stCondLst>
                                      <p:childTnLst>
                                        <p:set>
                                          <p:cBhvr>
                                            <p:cTn id="203"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0" grpId="0" animBg="1"/>
          <p:bldP spid="7" grpId="0"/>
          <p:bldP spid="31" grpId="0" animBg="1"/>
          <p:bldP spid="39" grpId="0" animBg="1"/>
          <p:bldP spid="40" grpId="0" animBg="1"/>
          <p:bldP spid="71" grpId="0"/>
          <p:bldP spid="71" grpId="1"/>
          <p:bldP spid="71" grpId="2"/>
          <p:bldP spid="71" grpId="3"/>
          <p:bldP spid="38" grpId="0" animBg="1"/>
          <p:bldP spid="46" grpId="0" animBg="1"/>
          <p:bldP spid="46" grpId="1" animBg="1"/>
          <p:bldP spid="46" grpId="2" animBg="1"/>
          <p:bldP spid="50" grpId="0" animBg="1"/>
          <p:bldP spid="50" grpId="1" animBg="1"/>
          <p:bldP spid="50" grpId="2" animBg="1"/>
          <p:bldP spid="55" grpId="0" animBg="1"/>
          <p:bldP spid="55" grpId="1" animBg="1"/>
          <p:bldP spid="55" grpId="2" animBg="1"/>
          <p:bldP spid="55" grpId="3" animBg="1"/>
          <p:bldP spid="55" grpId="4" animBg="1"/>
          <p:bldP spid="55" grpId="5" animBg="1"/>
          <p:bldP spid="51" grpId="0" animBg="1"/>
          <p:bldP spid="51" grpId="1" animBg="1"/>
          <p:bldP spid="51" grpId="2" animBg="1"/>
          <p:bldP spid="51" grpId="3" animBg="1"/>
          <p:bldP spid="51" grpId="4" animBg="1"/>
          <p:bldP spid="51" grpId="5" animBg="1"/>
          <p:bldP spid="52" grpId="0" animBg="1"/>
          <p:bldP spid="52" grpId="1" animBg="1"/>
          <p:bldP spid="52" grpId="2" animBg="1"/>
          <p:bldP spid="52" grpId="3" animBg="1"/>
          <p:bldP spid="52" grpId="4" animBg="1"/>
          <p:bldP spid="52" grpId="5" animBg="1"/>
          <p:bldP spid="56" grpId="0" animBg="1"/>
          <p:bldP spid="56" grpId="1" animBg="1"/>
          <p:bldP spid="56" grpId="2" animBg="1"/>
          <p:bldP spid="76" grpId="0" animBg="1"/>
          <p:bldP spid="76" grpId="1" animBg="1"/>
          <p:bldP spid="76" grpId="2"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d drive\MJ WORK\Pooja mam (physics)\CBSE (X)\Raw\depositphotos_36654739-stock-photo-texture-of-color-rubber-floor.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18036" y="2820896"/>
            <a:ext cx="9262035" cy="254832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d drive\MJ WORK\Pooja mam (physics)\CBSE (X)\Raw\wall-769963_960_7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
            <a:ext cx="9144000" cy="316865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3347514" y="424434"/>
            <a:ext cx="3370786" cy="1441754"/>
            <a:chOff x="3003204" y="554138"/>
            <a:chExt cx="3370786" cy="1441754"/>
          </a:xfrm>
        </p:grpSpPr>
        <p:sp>
          <p:nvSpPr>
            <p:cNvPr id="46" name="Rectangle 45"/>
            <p:cNvSpPr/>
            <p:nvPr/>
          </p:nvSpPr>
          <p:spPr>
            <a:xfrm>
              <a:off x="3003204" y="554138"/>
              <a:ext cx="3370786" cy="1441754"/>
            </a:xfrm>
            <a:prstGeom prst="rect">
              <a:avLst/>
            </a:prstGeom>
            <a:solidFill>
              <a:schemeClr val="bg1">
                <a:lumMod val="85000"/>
                <a:alpha val="52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3935173" y="729722"/>
              <a:ext cx="1074643" cy="1100873"/>
              <a:chOff x="5259357" y="919619"/>
              <a:chExt cx="1074643" cy="1100873"/>
            </a:xfrm>
          </p:grpSpPr>
          <p:sp>
            <p:nvSpPr>
              <p:cNvPr id="10" name="Rounded Rectangle 9"/>
              <p:cNvSpPr/>
              <p:nvPr/>
            </p:nvSpPr>
            <p:spPr>
              <a:xfrm>
                <a:off x="5259357" y="919619"/>
                <a:ext cx="1074643" cy="1100873"/>
              </a:xfrm>
              <a:prstGeom prst="roundRect">
                <a:avLst>
                  <a:gd name="adj" fmla="val 11314"/>
                </a:avLst>
              </a:prstGeom>
              <a:solidFill>
                <a:schemeClr val="bg1">
                  <a:lumMod val="85000"/>
                </a:schemeClr>
              </a:solid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682378" y="1134811"/>
                <a:ext cx="228600" cy="228912"/>
                <a:chOff x="5833221" y="1567624"/>
                <a:chExt cx="228600" cy="228912"/>
              </a:xfrm>
            </p:grpSpPr>
            <p:sp>
              <p:nvSpPr>
                <p:cNvPr id="39" name="Oval 38"/>
                <p:cNvSpPr/>
                <p:nvPr/>
              </p:nvSpPr>
              <p:spPr>
                <a:xfrm>
                  <a:off x="5833221" y="1567624"/>
                  <a:ext cx="228600" cy="22891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839515" y="1580436"/>
                  <a:ext cx="169518" cy="2011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5496833" y="1584918"/>
                <a:ext cx="183656" cy="183909"/>
                <a:chOff x="5833222" y="1567624"/>
                <a:chExt cx="228600" cy="228912"/>
              </a:xfrm>
            </p:grpSpPr>
            <p:sp>
              <p:nvSpPr>
                <p:cNvPr id="37" name="Oval 36"/>
                <p:cNvSpPr/>
                <p:nvPr/>
              </p:nvSpPr>
              <p:spPr>
                <a:xfrm>
                  <a:off x="5833222" y="1567624"/>
                  <a:ext cx="228600" cy="22891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39515" y="1580436"/>
                  <a:ext cx="169518" cy="2011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5947739" y="1583590"/>
                <a:ext cx="183656" cy="183909"/>
                <a:chOff x="5833221" y="1567624"/>
                <a:chExt cx="228600" cy="228912"/>
              </a:xfrm>
            </p:grpSpPr>
            <p:sp>
              <p:nvSpPr>
                <p:cNvPr id="35" name="Oval 34"/>
                <p:cNvSpPr/>
                <p:nvPr/>
              </p:nvSpPr>
              <p:spPr>
                <a:xfrm>
                  <a:off x="5833221" y="1567624"/>
                  <a:ext cx="228600" cy="22891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839515" y="1580436"/>
                  <a:ext cx="169518" cy="2011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rot="19495058">
                <a:off x="5359931" y="1018794"/>
                <a:ext cx="91212" cy="93198"/>
                <a:chOff x="7703919" y="1767007"/>
                <a:chExt cx="121723" cy="123141"/>
              </a:xfrm>
            </p:grpSpPr>
            <p:sp>
              <p:nvSpPr>
                <p:cNvPr id="33" name="Oval 32"/>
                <p:cNvSpPr/>
                <p:nvPr/>
              </p:nvSpPr>
              <p:spPr>
                <a:xfrm>
                  <a:off x="7703919" y="1767007"/>
                  <a:ext cx="121723" cy="123141"/>
                </a:xfrm>
                <a:prstGeom prst="ellipse">
                  <a:avLst/>
                </a:prstGeom>
                <a:solidFill>
                  <a:schemeClr val="bg1">
                    <a:lumMod val="65000"/>
                  </a:schemeClr>
                </a:solidFill>
                <a:ln w="12700">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3" idx="2"/>
                  <a:endCxn id="33" idx="6"/>
                </p:cNvCxnSpPr>
                <p:nvPr/>
              </p:nvCxnSpPr>
              <p:spPr>
                <a:xfrm>
                  <a:off x="7703919" y="1828578"/>
                  <a:ext cx="121723" cy="0"/>
                </a:xfrm>
                <a:prstGeom prst="line">
                  <a:avLst/>
                </a:prstGeom>
                <a:ln w="12700">
                  <a:solidFill>
                    <a:schemeClr val="bg1">
                      <a:lumMod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rot="19495058">
                <a:off x="5359931" y="1843351"/>
                <a:ext cx="91212" cy="93198"/>
                <a:chOff x="7703919" y="1767007"/>
                <a:chExt cx="121723" cy="123141"/>
              </a:xfrm>
            </p:grpSpPr>
            <p:sp>
              <p:nvSpPr>
                <p:cNvPr id="31" name="Oval 30"/>
                <p:cNvSpPr/>
                <p:nvPr/>
              </p:nvSpPr>
              <p:spPr>
                <a:xfrm>
                  <a:off x="7703919" y="1767007"/>
                  <a:ext cx="121723" cy="123141"/>
                </a:xfrm>
                <a:prstGeom prst="ellipse">
                  <a:avLst/>
                </a:prstGeom>
                <a:solidFill>
                  <a:schemeClr val="bg1">
                    <a:lumMod val="65000"/>
                  </a:schemeClr>
                </a:solidFill>
                <a:ln w="12700">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2"/>
                  <a:endCxn id="31" idx="6"/>
                </p:cNvCxnSpPr>
                <p:nvPr/>
              </p:nvCxnSpPr>
              <p:spPr>
                <a:xfrm>
                  <a:off x="7703919" y="1828578"/>
                  <a:ext cx="121723" cy="0"/>
                </a:xfrm>
                <a:prstGeom prst="line">
                  <a:avLst/>
                </a:prstGeom>
                <a:ln w="12700">
                  <a:solidFill>
                    <a:schemeClr val="bg1">
                      <a:lumMod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9495058">
                <a:off x="6158290" y="1018794"/>
                <a:ext cx="91212" cy="93198"/>
                <a:chOff x="7703919" y="1767007"/>
                <a:chExt cx="121723" cy="123141"/>
              </a:xfrm>
            </p:grpSpPr>
            <p:sp>
              <p:nvSpPr>
                <p:cNvPr id="29" name="Oval 28"/>
                <p:cNvSpPr/>
                <p:nvPr/>
              </p:nvSpPr>
              <p:spPr>
                <a:xfrm>
                  <a:off x="7703919" y="1767007"/>
                  <a:ext cx="121723" cy="123141"/>
                </a:xfrm>
                <a:prstGeom prst="ellipse">
                  <a:avLst/>
                </a:prstGeom>
                <a:solidFill>
                  <a:schemeClr val="bg1">
                    <a:lumMod val="65000"/>
                  </a:schemeClr>
                </a:solidFill>
                <a:ln w="12700">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9" idx="2"/>
                  <a:endCxn id="29" idx="6"/>
                </p:cNvCxnSpPr>
                <p:nvPr/>
              </p:nvCxnSpPr>
              <p:spPr>
                <a:xfrm>
                  <a:off x="7703919" y="1828578"/>
                  <a:ext cx="121723" cy="0"/>
                </a:xfrm>
                <a:prstGeom prst="line">
                  <a:avLst/>
                </a:prstGeom>
                <a:ln w="12700">
                  <a:solidFill>
                    <a:schemeClr val="bg1">
                      <a:lumMod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rot="19495058">
                <a:off x="6158290" y="1843351"/>
                <a:ext cx="91212" cy="93198"/>
                <a:chOff x="7703919" y="1767007"/>
                <a:chExt cx="121723" cy="123141"/>
              </a:xfrm>
            </p:grpSpPr>
            <p:sp>
              <p:nvSpPr>
                <p:cNvPr id="27" name="Oval 26"/>
                <p:cNvSpPr/>
                <p:nvPr/>
              </p:nvSpPr>
              <p:spPr>
                <a:xfrm>
                  <a:off x="7703919" y="1767007"/>
                  <a:ext cx="121723" cy="123141"/>
                </a:xfrm>
                <a:prstGeom prst="ellipse">
                  <a:avLst/>
                </a:prstGeom>
                <a:solidFill>
                  <a:schemeClr val="bg1">
                    <a:lumMod val="65000"/>
                  </a:schemeClr>
                </a:solidFill>
                <a:ln w="12700">
                  <a:solidFill>
                    <a:schemeClr val="bg1">
                      <a:lumMod val="50000"/>
                    </a:schemeClr>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7" idx="2"/>
                  <a:endCxn id="27" idx="6"/>
                </p:cNvCxnSpPr>
                <p:nvPr/>
              </p:nvCxnSpPr>
              <p:spPr>
                <a:xfrm>
                  <a:off x="7703919" y="1828578"/>
                  <a:ext cx="121723" cy="0"/>
                </a:xfrm>
                <a:prstGeom prst="line">
                  <a:avLst/>
                </a:prstGeom>
                <a:ln w="12700">
                  <a:solidFill>
                    <a:schemeClr val="bg1">
                      <a:lumMod val="50000"/>
                    </a:schemeClr>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grpSp>
      </p:grpSp>
      <p:pic>
        <p:nvPicPr>
          <p:cNvPr id="3" name="Picture 3" descr="D:\d drive\MJ WORK\Pooja mam (physics)\CBSE (X)\Raw\547499248.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639" y="3216443"/>
            <a:ext cx="1081840" cy="1107907"/>
          </a:xfrm>
          <a:prstGeom prst="rect">
            <a:avLst/>
          </a:prstGeom>
          <a:noFill/>
          <a:scene3d>
            <a:camera prst="isometricBottomDown"/>
            <a:lightRig rig="threePt" dir="t"/>
          </a:scene3d>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3286125" y="1197173"/>
            <a:ext cx="102303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FF"/>
                </a:solidFill>
                <a:effectLst/>
                <a:uLnTx/>
                <a:uFillTx/>
                <a:latin typeface="Comic Sans MS" pitchFamily="66" charset="0"/>
              </a:rPr>
              <a:t>Live Wire</a:t>
            </a:r>
            <a:endParaRPr kumimoji="0" lang="en-US" sz="1400" b="1" i="0" u="none" strike="noStrike" kern="0" cap="none" spc="0" normalizeH="0" baseline="0" noProof="0" dirty="0">
              <a:ln>
                <a:noFill/>
              </a:ln>
              <a:solidFill>
                <a:srgbClr val="0000FF"/>
              </a:solidFill>
              <a:effectLst/>
              <a:uLnTx/>
              <a:uFillTx/>
              <a:latin typeface="Comic Sans MS" pitchFamily="66" charset="0"/>
            </a:endParaRPr>
          </a:p>
        </p:txBody>
      </p:sp>
      <p:sp>
        <p:nvSpPr>
          <p:cNvPr id="57" name="TextBox 56"/>
          <p:cNvSpPr txBox="1"/>
          <p:nvPr/>
        </p:nvSpPr>
        <p:spPr>
          <a:xfrm>
            <a:off x="5324474" y="1243009"/>
            <a:ext cx="134684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FF"/>
                </a:solidFill>
                <a:effectLst/>
                <a:uLnTx/>
                <a:uFillTx/>
                <a:latin typeface="Comic Sans MS" pitchFamily="66" charset="0"/>
              </a:rPr>
              <a:t>Neutral Wire</a:t>
            </a:r>
            <a:endParaRPr kumimoji="0" lang="en-US" sz="1400" b="1" i="0" u="none" strike="noStrike" kern="0" cap="none" spc="0" normalizeH="0" baseline="0" noProof="0" dirty="0">
              <a:ln>
                <a:noFill/>
              </a:ln>
              <a:solidFill>
                <a:srgbClr val="0000FF"/>
              </a:solidFill>
              <a:effectLst/>
              <a:uLnTx/>
              <a:uFillTx/>
              <a:latin typeface="Comic Sans MS" pitchFamily="66" charset="0"/>
            </a:endParaRPr>
          </a:p>
        </p:txBody>
      </p:sp>
      <p:sp>
        <p:nvSpPr>
          <p:cNvPr id="58" name="TextBox 57"/>
          <p:cNvSpPr txBox="1"/>
          <p:nvPr/>
        </p:nvSpPr>
        <p:spPr>
          <a:xfrm>
            <a:off x="5290178" y="806651"/>
            <a:ext cx="117371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FF"/>
                </a:solidFill>
                <a:effectLst>
                  <a:glow>
                    <a:srgbClr val="00FFFF"/>
                  </a:glow>
                </a:effectLst>
                <a:uLnTx/>
                <a:uFillTx/>
                <a:latin typeface="Comic Sans MS" pitchFamily="66" charset="0"/>
              </a:rPr>
              <a:t>Earth Wire</a:t>
            </a:r>
            <a:endParaRPr kumimoji="0" lang="en-US" sz="1400" b="1" i="0" u="none" strike="noStrike" kern="0" cap="none" spc="0" normalizeH="0" baseline="0" noProof="0" dirty="0">
              <a:ln>
                <a:noFill/>
              </a:ln>
              <a:solidFill>
                <a:srgbClr val="0000FF"/>
              </a:solidFill>
              <a:effectLst>
                <a:glow>
                  <a:srgbClr val="00FFFF"/>
                </a:glow>
              </a:effectLst>
              <a:uLnTx/>
              <a:uFillTx/>
              <a:latin typeface="Comic Sans MS" pitchFamily="66" charset="0"/>
            </a:endParaRPr>
          </a:p>
        </p:txBody>
      </p:sp>
      <p:cxnSp>
        <p:nvCxnSpPr>
          <p:cNvPr id="59" name="Straight Arrow Connector 58"/>
          <p:cNvCxnSpPr/>
          <p:nvPr/>
        </p:nvCxnSpPr>
        <p:spPr>
          <a:xfrm flipH="1">
            <a:off x="4950256" y="960514"/>
            <a:ext cx="391364"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5118015" y="1381120"/>
            <a:ext cx="27432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229104" y="1379639"/>
            <a:ext cx="27432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1032" name="Picture 4" descr="D:\MJ\Pooja mam (physics)\Rashi mam\velo-copper-plate-600x600 copy.png"/>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15152" y="3650633"/>
            <a:ext cx="655551" cy="218302"/>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p:cNvGrpSpPr/>
          <p:nvPr/>
        </p:nvGrpSpPr>
        <p:grpSpPr>
          <a:xfrm>
            <a:off x="6248400" y="2096360"/>
            <a:ext cx="2682703" cy="755427"/>
            <a:chOff x="5178159" y="2982792"/>
            <a:chExt cx="2682703" cy="755427"/>
          </a:xfrm>
        </p:grpSpPr>
        <p:sp>
          <p:nvSpPr>
            <p:cNvPr id="71" name="Rounded Rectangular Callout 70"/>
            <p:cNvSpPr/>
            <p:nvPr/>
          </p:nvSpPr>
          <p:spPr>
            <a:xfrm>
              <a:off x="5178159" y="2982792"/>
              <a:ext cx="2682703" cy="755427"/>
            </a:xfrm>
            <a:prstGeom prst="wedgeRoundRectCallout">
              <a:avLst>
                <a:gd name="adj1" fmla="val 754"/>
                <a:gd name="adj2" fmla="val 106571"/>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027" name="Rectangle 1026"/>
            <p:cNvSpPr/>
            <p:nvPr/>
          </p:nvSpPr>
          <p:spPr>
            <a:xfrm>
              <a:off x="5382221" y="3001577"/>
              <a:ext cx="2309923" cy="646331"/>
            </a:xfrm>
            <a:prstGeom prst="rect">
              <a:avLst/>
            </a:prstGeom>
          </p:spPr>
          <p:txBody>
            <a:bodyPr wrap="square">
              <a:spAutoFit/>
            </a:bodyPr>
            <a:lstStyle/>
            <a:p>
              <a:pPr algn="ctr"/>
              <a:r>
                <a:rPr lang="en-US" b="1" dirty="0" err="1" smtClean="0"/>
                <a:t>Earthing</a:t>
              </a:r>
              <a:r>
                <a:rPr lang="en-US" b="1" dirty="0" smtClean="0"/>
                <a:t> Pit , in which a copper plate is fitted </a:t>
              </a:r>
              <a:endParaRPr lang="en-US" b="1" dirty="0"/>
            </a:p>
          </p:txBody>
        </p:sp>
      </p:grpSp>
      <p:cxnSp>
        <p:nvCxnSpPr>
          <p:cNvPr id="83" name="Straight Arrow Connector 82"/>
          <p:cNvCxnSpPr/>
          <p:nvPr/>
        </p:nvCxnSpPr>
        <p:spPr>
          <a:xfrm flipV="1">
            <a:off x="6970712" y="3909060"/>
            <a:ext cx="171767" cy="41529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036" name="Rectangle 1035"/>
          <p:cNvSpPr/>
          <p:nvPr/>
        </p:nvSpPr>
        <p:spPr>
          <a:xfrm>
            <a:off x="6172200" y="4324350"/>
            <a:ext cx="1588897" cy="369332"/>
          </a:xfrm>
          <a:prstGeom prst="rect">
            <a:avLst/>
          </a:prstGeom>
        </p:spPr>
        <p:txBody>
          <a:bodyPr wrap="none">
            <a:spAutoFit/>
          </a:bodyPr>
          <a:lstStyle/>
          <a:p>
            <a:r>
              <a:rPr lang="en-US" b="1" dirty="0" smtClean="0">
                <a:solidFill>
                  <a:srgbClr val="0000FF"/>
                </a:solidFill>
                <a:latin typeface="Comic Sans MS" pitchFamily="66" charset="0"/>
              </a:rPr>
              <a:t>Copper plate</a:t>
            </a:r>
            <a:endParaRPr lang="en-US" dirty="0">
              <a:solidFill>
                <a:srgbClr val="0000FF"/>
              </a:solidFill>
              <a:latin typeface="Comic Sans MS" pitchFamily="66" charset="0"/>
            </a:endParaRPr>
          </a:p>
        </p:txBody>
      </p:sp>
      <p:grpSp>
        <p:nvGrpSpPr>
          <p:cNvPr id="89" name="Group 88"/>
          <p:cNvGrpSpPr/>
          <p:nvPr/>
        </p:nvGrpSpPr>
        <p:grpSpPr>
          <a:xfrm>
            <a:off x="487659" y="1634695"/>
            <a:ext cx="2682702" cy="934494"/>
            <a:chOff x="4975082" y="3039119"/>
            <a:chExt cx="2682702" cy="934494"/>
          </a:xfrm>
        </p:grpSpPr>
        <p:sp>
          <p:nvSpPr>
            <p:cNvPr id="90" name="Rounded Rectangle 89"/>
            <p:cNvSpPr/>
            <p:nvPr/>
          </p:nvSpPr>
          <p:spPr>
            <a:xfrm>
              <a:off x="5097022" y="3074522"/>
              <a:ext cx="2438821" cy="899091"/>
            </a:xfrm>
            <a:prstGeom prst="roundRect">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91" name="Rectangle 90"/>
            <p:cNvSpPr/>
            <p:nvPr/>
          </p:nvSpPr>
          <p:spPr>
            <a:xfrm>
              <a:off x="4975082" y="3039119"/>
              <a:ext cx="2682702" cy="923330"/>
            </a:xfrm>
            <a:prstGeom prst="rect">
              <a:avLst/>
            </a:prstGeom>
          </p:spPr>
          <p:txBody>
            <a:bodyPr wrap="square">
              <a:spAutoFit/>
            </a:bodyPr>
            <a:lstStyle/>
            <a:p>
              <a:pPr algn="ctr"/>
              <a:r>
                <a:rPr lang="en-US" b="1" dirty="0"/>
                <a:t>Consider </a:t>
              </a:r>
              <a:r>
                <a:rPr lang="en-US" b="1" dirty="0" smtClean="0"/>
                <a:t>an </a:t>
              </a:r>
              <a:r>
                <a:rPr lang="en-US" b="1" dirty="0"/>
                <a:t>appliance</a:t>
              </a:r>
            </a:p>
            <a:p>
              <a:pPr algn="ctr"/>
              <a:r>
                <a:rPr lang="en-US" b="1" dirty="0"/>
                <a:t>e.g</a:t>
              </a:r>
              <a:r>
                <a:rPr lang="en-US" b="1" dirty="0" smtClean="0"/>
                <a:t>. - </a:t>
              </a:r>
              <a:r>
                <a:rPr lang="en-US" b="1" dirty="0"/>
                <a:t>an </a:t>
              </a:r>
              <a:endParaRPr lang="en-US" b="1" dirty="0" smtClean="0"/>
            </a:p>
            <a:p>
              <a:pPr algn="ctr"/>
              <a:r>
                <a:rPr lang="en-US" b="1" dirty="0" smtClean="0"/>
                <a:t>electric </a:t>
              </a:r>
              <a:r>
                <a:rPr lang="en-US" b="1" dirty="0"/>
                <a:t>iron</a:t>
              </a:r>
            </a:p>
          </p:txBody>
        </p:sp>
      </p:grpSp>
      <p:pic>
        <p:nvPicPr>
          <p:cNvPr id="1039"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44741" y="2476500"/>
            <a:ext cx="3094009" cy="2359182"/>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Group 115"/>
          <p:cNvGrpSpPr/>
          <p:nvPr/>
        </p:nvGrpSpPr>
        <p:grpSpPr>
          <a:xfrm>
            <a:off x="5536300" y="1995387"/>
            <a:ext cx="1832323" cy="668141"/>
            <a:chOff x="5481727" y="3108729"/>
            <a:chExt cx="1832323" cy="668141"/>
          </a:xfrm>
        </p:grpSpPr>
        <p:sp>
          <p:nvSpPr>
            <p:cNvPr id="117" name="Rounded Rectangular Callout 116"/>
            <p:cNvSpPr/>
            <p:nvPr/>
          </p:nvSpPr>
          <p:spPr>
            <a:xfrm>
              <a:off x="5481727" y="3108729"/>
              <a:ext cx="1832323" cy="614091"/>
            </a:xfrm>
            <a:prstGeom prst="wedgeRoundRectCallout">
              <a:avLst>
                <a:gd name="adj1" fmla="val -75589"/>
                <a:gd name="adj2" fmla="val 43887"/>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18" name="Rectangle 117"/>
            <p:cNvSpPr/>
            <p:nvPr/>
          </p:nvSpPr>
          <p:spPr>
            <a:xfrm>
              <a:off x="5545193" y="3130539"/>
              <a:ext cx="1703755" cy="646331"/>
            </a:xfrm>
            <a:prstGeom prst="rect">
              <a:avLst/>
            </a:prstGeom>
          </p:spPr>
          <p:txBody>
            <a:bodyPr wrap="square">
              <a:spAutoFit/>
            </a:bodyPr>
            <a:lstStyle/>
            <a:p>
              <a:pPr algn="ctr"/>
              <a:r>
                <a:rPr lang="en-US" b="1" dirty="0" smtClean="0"/>
                <a:t>Live and neutral wires </a:t>
              </a:r>
              <a:endParaRPr lang="en-US" b="1" dirty="0"/>
            </a:p>
          </p:txBody>
        </p:sp>
      </p:grpSp>
      <p:grpSp>
        <p:nvGrpSpPr>
          <p:cNvPr id="129" name="Group 128"/>
          <p:cNvGrpSpPr/>
          <p:nvPr/>
        </p:nvGrpSpPr>
        <p:grpSpPr>
          <a:xfrm>
            <a:off x="5352218" y="1887550"/>
            <a:ext cx="2795006" cy="989000"/>
            <a:chOff x="4940300" y="3002353"/>
            <a:chExt cx="2795006" cy="989000"/>
          </a:xfrm>
        </p:grpSpPr>
        <p:sp>
          <p:nvSpPr>
            <p:cNvPr id="130" name="Rounded Rectangular Callout 129"/>
            <p:cNvSpPr/>
            <p:nvPr/>
          </p:nvSpPr>
          <p:spPr>
            <a:xfrm>
              <a:off x="4987781" y="3002353"/>
              <a:ext cx="2682703" cy="989000"/>
            </a:xfrm>
            <a:prstGeom prst="wedgeRoundRectCallout">
              <a:avLst>
                <a:gd name="adj1" fmla="val -69593"/>
                <a:gd name="adj2" fmla="val 97171"/>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31" name="Rectangle 130"/>
            <p:cNvSpPr/>
            <p:nvPr/>
          </p:nvSpPr>
          <p:spPr>
            <a:xfrm>
              <a:off x="4940300" y="3019880"/>
              <a:ext cx="2795006" cy="923330"/>
            </a:xfrm>
            <a:prstGeom prst="rect">
              <a:avLst/>
            </a:prstGeom>
          </p:spPr>
          <p:txBody>
            <a:bodyPr wrap="square">
              <a:spAutoFit/>
            </a:bodyPr>
            <a:lstStyle/>
            <a:p>
              <a:pPr algn="ctr"/>
              <a:r>
                <a:rPr lang="en-US" b="1" dirty="0"/>
                <a:t>Electric iron has a high resistance coil connected to live &amp; neutral wire</a:t>
              </a:r>
            </a:p>
          </p:txBody>
        </p:sp>
      </p:grpSp>
      <p:grpSp>
        <p:nvGrpSpPr>
          <p:cNvPr id="136" name="Group 59"/>
          <p:cNvGrpSpPr/>
          <p:nvPr/>
        </p:nvGrpSpPr>
        <p:grpSpPr>
          <a:xfrm rot="21403452">
            <a:off x="2853055" y="3289335"/>
            <a:ext cx="1556255" cy="1067623"/>
            <a:chOff x="4052899" y="4089714"/>
            <a:chExt cx="2247262" cy="1068903"/>
          </a:xfrm>
        </p:grpSpPr>
        <p:sp>
          <p:nvSpPr>
            <p:cNvPr id="137" name="Freeform 136"/>
            <p:cNvSpPr/>
            <p:nvPr/>
          </p:nvSpPr>
          <p:spPr>
            <a:xfrm>
              <a:off x="4052899" y="4089714"/>
              <a:ext cx="2133601" cy="950954"/>
            </a:xfrm>
            <a:custGeom>
              <a:avLst/>
              <a:gdLst>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89489"/>
                <a:gd name="connsiteX1" fmla="*/ 2605617 w 2967567"/>
                <a:gd name="connsiteY1" fmla="*/ 355600 h 2689489"/>
                <a:gd name="connsiteX2" fmla="*/ 2199217 w 2967567"/>
                <a:gd name="connsiteY2" fmla="*/ 247650 h 2689489"/>
                <a:gd name="connsiteX3" fmla="*/ 2129367 w 2967567"/>
                <a:gd name="connsiteY3" fmla="*/ 565150 h 2689489"/>
                <a:gd name="connsiteX4" fmla="*/ 1837267 w 2967567"/>
                <a:gd name="connsiteY4" fmla="*/ 527050 h 2689489"/>
                <a:gd name="connsiteX5" fmla="*/ 1881717 w 2967567"/>
                <a:gd name="connsiteY5" fmla="*/ 787400 h 2689489"/>
                <a:gd name="connsiteX6" fmla="*/ 1589617 w 2967567"/>
                <a:gd name="connsiteY6" fmla="*/ 762000 h 2689489"/>
                <a:gd name="connsiteX7" fmla="*/ 1646767 w 2967567"/>
                <a:gd name="connsiteY7" fmla="*/ 1028700 h 2689489"/>
                <a:gd name="connsiteX8" fmla="*/ 1348317 w 2967567"/>
                <a:gd name="connsiteY8" fmla="*/ 977900 h 2689489"/>
                <a:gd name="connsiteX9" fmla="*/ 1386417 w 2967567"/>
                <a:gd name="connsiteY9" fmla="*/ 1244600 h 2689489"/>
                <a:gd name="connsiteX10" fmla="*/ 1094317 w 2967567"/>
                <a:gd name="connsiteY10" fmla="*/ 1212850 h 2689489"/>
                <a:gd name="connsiteX11" fmla="*/ 1151467 w 2967567"/>
                <a:gd name="connsiteY11" fmla="*/ 1454150 h 2689489"/>
                <a:gd name="connsiteX12" fmla="*/ 853017 w 2967567"/>
                <a:gd name="connsiteY12" fmla="*/ 1422400 h 2689489"/>
                <a:gd name="connsiteX13" fmla="*/ 891117 w 2967567"/>
                <a:gd name="connsiteY13" fmla="*/ 1682750 h 2689489"/>
                <a:gd name="connsiteX14" fmla="*/ 624417 w 2967567"/>
                <a:gd name="connsiteY14" fmla="*/ 1638300 h 2689489"/>
                <a:gd name="connsiteX15" fmla="*/ 656167 w 2967567"/>
                <a:gd name="connsiteY15" fmla="*/ 1905000 h 2689489"/>
                <a:gd name="connsiteX16" fmla="*/ 370417 w 2967567"/>
                <a:gd name="connsiteY16" fmla="*/ 1866900 h 2689489"/>
                <a:gd name="connsiteX17" fmla="*/ 402167 w 2967567"/>
                <a:gd name="connsiteY17" fmla="*/ 2133600 h 2689489"/>
                <a:gd name="connsiteX18" fmla="*/ 46567 w 2967567"/>
                <a:gd name="connsiteY18" fmla="*/ 2286000 h 2689489"/>
                <a:gd name="connsiteX19" fmla="*/ 332317 w 2967567"/>
                <a:gd name="connsiteY19" fmla="*/ 2432050 h 2689489"/>
                <a:gd name="connsiteX20" fmla="*/ 248180 w 2967567"/>
                <a:gd name="connsiteY20" fmla="*/ 2678906 h 26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7567" h="2689489">
                  <a:moveTo>
                    <a:pt x="2967567" y="0"/>
                  </a:moveTo>
                  <a:lnTo>
                    <a:pt x="2605617" y="355600"/>
                  </a:lnTo>
                  <a:cubicBezTo>
                    <a:pt x="2495550" y="179917"/>
                    <a:pt x="2328334" y="251883"/>
                    <a:pt x="2199217" y="247650"/>
                  </a:cubicBezTo>
                  <a:cubicBezTo>
                    <a:pt x="1972734" y="385233"/>
                    <a:pt x="1993900" y="554567"/>
                    <a:pt x="2129367" y="565150"/>
                  </a:cubicBezTo>
                  <a:cubicBezTo>
                    <a:pt x="2108200" y="400050"/>
                    <a:pt x="1966384" y="482600"/>
                    <a:pt x="1837267" y="527050"/>
                  </a:cubicBezTo>
                  <a:cubicBezTo>
                    <a:pt x="1686984" y="677333"/>
                    <a:pt x="1790700" y="814917"/>
                    <a:pt x="1881717" y="787400"/>
                  </a:cubicBezTo>
                  <a:cubicBezTo>
                    <a:pt x="1816100" y="626533"/>
                    <a:pt x="1693334" y="719667"/>
                    <a:pt x="1589617" y="762000"/>
                  </a:cubicBezTo>
                  <a:cubicBezTo>
                    <a:pt x="1462617" y="946150"/>
                    <a:pt x="1526117" y="1009650"/>
                    <a:pt x="1646767" y="1028700"/>
                  </a:cubicBezTo>
                  <a:cubicBezTo>
                    <a:pt x="1572684" y="840317"/>
                    <a:pt x="1492250" y="924983"/>
                    <a:pt x="1348317" y="977900"/>
                  </a:cubicBezTo>
                  <a:cubicBezTo>
                    <a:pt x="1329267" y="1022350"/>
                    <a:pt x="1157817" y="1162050"/>
                    <a:pt x="1386417" y="1244600"/>
                  </a:cubicBezTo>
                  <a:cubicBezTo>
                    <a:pt x="1320800" y="1056217"/>
                    <a:pt x="1178984" y="1178983"/>
                    <a:pt x="1094317" y="1212850"/>
                  </a:cubicBezTo>
                  <a:cubicBezTo>
                    <a:pt x="967317" y="1344083"/>
                    <a:pt x="1132417" y="1373717"/>
                    <a:pt x="1151467" y="1454150"/>
                  </a:cubicBezTo>
                  <a:cubicBezTo>
                    <a:pt x="1064684" y="1278467"/>
                    <a:pt x="965200" y="1388533"/>
                    <a:pt x="853017" y="1422400"/>
                  </a:cubicBezTo>
                  <a:cubicBezTo>
                    <a:pt x="706967" y="1604433"/>
                    <a:pt x="808567" y="1684867"/>
                    <a:pt x="891117" y="1682750"/>
                  </a:cubicBezTo>
                  <a:cubicBezTo>
                    <a:pt x="903817" y="1553633"/>
                    <a:pt x="706967" y="1595967"/>
                    <a:pt x="624417" y="1638300"/>
                  </a:cubicBezTo>
                  <a:cubicBezTo>
                    <a:pt x="444500" y="1822450"/>
                    <a:pt x="594784" y="1949450"/>
                    <a:pt x="656167" y="1905000"/>
                  </a:cubicBezTo>
                  <a:cubicBezTo>
                    <a:pt x="592667" y="1746250"/>
                    <a:pt x="465667" y="1822450"/>
                    <a:pt x="370417" y="1866900"/>
                  </a:cubicBezTo>
                  <a:cubicBezTo>
                    <a:pt x="184150" y="2051050"/>
                    <a:pt x="296334" y="2120900"/>
                    <a:pt x="402167" y="2133600"/>
                  </a:cubicBezTo>
                  <a:cubicBezTo>
                    <a:pt x="270934" y="1873250"/>
                    <a:pt x="0" y="2228850"/>
                    <a:pt x="46567" y="2286000"/>
                  </a:cubicBezTo>
                  <a:cubicBezTo>
                    <a:pt x="71967" y="2575983"/>
                    <a:pt x="281517" y="2554817"/>
                    <a:pt x="332317" y="2432050"/>
                  </a:cubicBezTo>
                  <a:cubicBezTo>
                    <a:pt x="137584" y="2408767"/>
                    <a:pt x="233363" y="2689489"/>
                    <a:pt x="248180" y="2678906"/>
                  </a:cubicBezTo>
                </a:path>
              </a:pathLst>
            </a:cu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Bookman Old Style" pitchFamily="18" charset="0"/>
              </a:endParaRPr>
            </a:p>
          </p:txBody>
        </p:sp>
        <p:sp>
          <p:nvSpPr>
            <p:cNvPr id="138" name="Freeform 137"/>
            <p:cNvSpPr/>
            <p:nvPr/>
          </p:nvSpPr>
          <p:spPr>
            <a:xfrm rot="5592163" flipH="1">
              <a:off x="4778409" y="3636866"/>
              <a:ext cx="1006791" cy="2036712"/>
            </a:xfrm>
            <a:custGeom>
              <a:avLst/>
              <a:gdLst>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829983 w 2829983"/>
                <a:gd name="connsiteY0" fmla="*/ 0 h 2696633"/>
                <a:gd name="connsiteX1" fmla="*/ 2468033 w 2829983"/>
                <a:gd name="connsiteY1" fmla="*/ 355600 h 2696633"/>
                <a:gd name="connsiteX2" fmla="*/ 2061633 w 2829983"/>
                <a:gd name="connsiteY2" fmla="*/ 247650 h 2696633"/>
                <a:gd name="connsiteX3" fmla="*/ 2015547 w 2829983"/>
                <a:gd name="connsiteY3" fmla="*/ 595099 h 2696633"/>
                <a:gd name="connsiteX4" fmla="*/ 1737191 w 2829983"/>
                <a:gd name="connsiteY4" fmla="*/ 538689 h 2696633"/>
                <a:gd name="connsiteX5" fmla="*/ 1767187 w 2829983"/>
                <a:gd name="connsiteY5" fmla="*/ 830030 h 2696633"/>
                <a:gd name="connsiteX6" fmla="*/ 1511732 w 2829983"/>
                <a:gd name="connsiteY6" fmla="*/ 774881 h 2696633"/>
                <a:gd name="connsiteX7" fmla="*/ 1532592 w 2829983"/>
                <a:gd name="connsiteY7" fmla="*/ 1064989 h 2696633"/>
                <a:gd name="connsiteX8" fmla="*/ 1262849 w 2829983"/>
                <a:gd name="connsiteY8" fmla="*/ 1012616 h 2696633"/>
                <a:gd name="connsiteX9" fmla="*/ 1283681 w 2829983"/>
                <a:gd name="connsiteY9" fmla="*/ 1303790 h 2696633"/>
                <a:gd name="connsiteX10" fmla="*/ 1014657 w 2829983"/>
                <a:gd name="connsiteY10" fmla="*/ 1257431 h 2696633"/>
                <a:gd name="connsiteX11" fmla="*/ 1055071 w 2829983"/>
                <a:gd name="connsiteY11" fmla="*/ 1513694 h 2696633"/>
                <a:gd name="connsiteX12" fmla="*/ 781981 w 2829983"/>
                <a:gd name="connsiteY12" fmla="*/ 1483363 h 2696633"/>
                <a:gd name="connsiteX13" fmla="*/ 815669 w 2829983"/>
                <a:gd name="connsiteY13" fmla="*/ 1765726 h 2696633"/>
                <a:gd name="connsiteX14" fmla="*/ 571869 w 2829983"/>
                <a:gd name="connsiteY14" fmla="*/ 1709838 h 2696633"/>
                <a:gd name="connsiteX15" fmla="*/ 586705 w 2829983"/>
                <a:gd name="connsiteY15" fmla="*/ 1994671 h 2696633"/>
                <a:gd name="connsiteX16" fmla="*/ 307295 w 2829983"/>
                <a:gd name="connsiteY16" fmla="*/ 1956926 h 2696633"/>
                <a:gd name="connsiteX17" fmla="*/ 344675 w 2829983"/>
                <a:gd name="connsiteY17" fmla="*/ 2236661 h 2696633"/>
                <a:gd name="connsiteX18" fmla="*/ 56888 w 2829983"/>
                <a:gd name="connsiteY18" fmla="*/ 2370595 h 2696633"/>
                <a:gd name="connsiteX19" fmla="*/ 194733 w 2829983"/>
                <a:gd name="connsiteY19" fmla="*/ 2432050 h 2696633"/>
                <a:gd name="connsiteX20" fmla="*/ 105833 w 2829983"/>
                <a:gd name="connsiteY20" fmla="*/ 2686050 h 2696633"/>
                <a:gd name="connsiteX0" fmla="*/ 2819662 w 2819662"/>
                <a:gd name="connsiteY0" fmla="*/ 0 h 2696633"/>
                <a:gd name="connsiteX1" fmla="*/ 2457712 w 2819662"/>
                <a:gd name="connsiteY1" fmla="*/ 355600 h 2696633"/>
                <a:gd name="connsiteX2" fmla="*/ 2051312 w 2819662"/>
                <a:gd name="connsiteY2" fmla="*/ 247650 h 2696633"/>
                <a:gd name="connsiteX3" fmla="*/ 2005226 w 2819662"/>
                <a:gd name="connsiteY3" fmla="*/ 595099 h 2696633"/>
                <a:gd name="connsiteX4" fmla="*/ 1726870 w 2819662"/>
                <a:gd name="connsiteY4" fmla="*/ 538689 h 2696633"/>
                <a:gd name="connsiteX5" fmla="*/ 1756866 w 2819662"/>
                <a:gd name="connsiteY5" fmla="*/ 830030 h 2696633"/>
                <a:gd name="connsiteX6" fmla="*/ 1501411 w 2819662"/>
                <a:gd name="connsiteY6" fmla="*/ 774881 h 2696633"/>
                <a:gd name="connsiteX7" fmla="*/ 1522271 w 2819662"/>
                <a:gd name="connsiteY7" fmla="*/ 1064989 h 2696633"/>
                <a:gd name="connsiteX8" fmla="*/ 1252528 w 2819662"/>
                <a:gd name="connsiteY8" fmla="*/ 1012616 h 2696633"/>
                <a:gd name="connsiteX9" fmla="*/ 1273360 w 2819662"/>
                <a:gd name="connsiteY9" fmla="*/ 1303790 h 2696633"/>
                <a:gd name="connsiteX10" fmla="*/ 1004336 w 2819662"/>
                <a:gd name="connsiteY10" fmla="*/ 1257431 h 2696633"/>
                <a:gd name="connsiteX11" fmla="*/ 1044750 w 2819662"/>
                <a:gd name="connsiteY11" fmla="*/ 1513694 h 2696633"/>
                <a:gd name="connsiteX12" fmla="*/ 771660 w 2819662"/>
                <a:gd name="connsiteY12" fmla="*/ 1483363 h 2696633"/>
                <a:gd name="connsiteX13" fmla="*/ 805348 w 2819662"/>
                <a:gd name="connsiteY13" fmla="*/ 1765726 h 2696633"/>
                <a:gd name="connsiteX14" fmla="*/ 561548 w 2819662"/>
                <a:gd name="connsiteY14" fmla="*/ 1709838 h 2696633"/>
                <a:gd name="connsiteX15" fmla="*/ 576384 w 2819662"/>
                <a:gd name="connsiteY15" fmla="*/ 1994671 h 2696633"/>
                <a:gd name="connsiteX16" fmla="*/ 296974 w 2819662"/>
                <a:gd name="connsiteY16" fmla="*/ 1956926 h 2696633"/>
                <a:gd name="connsiteX17" fmla="*/ 334354 w 2819662"/>
                <a:gd name="connsiteY17" fmla="*/ 2236661 h 2696633"/>
                <a:gd name="connsiteX18" fmla="*/ 46567 w 2819662"/>
                <a:gd name="connsiteY18" fmla="*/ 2370595 h 2696633"/>
                <a:gd name="connsiteX19" fmla="*/ 225222 w 2819662"/>
                <a:gd name="connsiteY19" fmla="*/ 2555173 h 2696633"/>
                <a:gd name="connsiteX20" fmla="*/ 95512 w 2819662"/>
                <a:gd name="connsiteY20" fmla="*/ 2686050 h 2696633"/>
                <a:gd name="connsiteX0" fmla="*/ 2819662 w 2819662"/>
                <a:gd name="connsiteY0" fmla="*/ 0 h 2843388"/>
                <a:gd name="connsiteX1" fmla="*/ 2457712 w 2819662"/>
                <a:gd name="connsiteY1" fmla="*/ 355600 h 2843388"/>
                <a:gd name="connsiteX2" fmla="*/ 2051312 w 2819662"/>
                <a:gd name="connsiteY2" fmla="*/ 247650 h 2843388"/>
                <a:gd name="connsiteX3" fmla="*/ 2005226 w 2819662"/>
                <a:gd name="connsiteY3" fmla="*/ 595099 h 2843388"/>
                <a:gd name="connsiteX4" fmla="*/ 1726870 w 2819662"/>
                <a:gd name="connsiteY4" fmla="*/ 538689 h 2843388"/>
                <a:gd name="connsiteX5" fmla="*/ 1756866 w 2819662"/>
                <a:gd name="connsiteY5" fmla="*/ 830030 h 2843388"/>
                <a:gd name="connsiteX6" fmla="*/ 1501411 w 2819662"/>
                <a:gd name="connsiteY6" fmla="*/ 774881 h 2843388"/>
                <a:gd name="connsiteX7" fmla="*/ 1522271 w 2819662"/>
                <a:gd name="connsiteY7" fmla="*/ 1064989 h 2843388"/>
                <a:gd name="connsiteX8" fmla="*/ 1252528 w 2819662"/>
                <a:gd name="connsiteY8" fmla="*/ 1012616 h 2843388"/>
                <a:gd name="connsiteX9" fmla="*/ 1273360 w 2819662"/>
                <a:gd name="connsiteY9" fmla="*/ 1303790 h 2843388"/>
                <a:gd name="connsiteX10" fmla="*/ 1004336 w 2819662"/>
                <a:gd name="connsiteY10" fmla="*/ 1257431 h 2843388"/>
                <a:gd name="connsiteX11" fmla="*/ 1044750 w 2819662"/>
                <a:gd name="connsiteY11" fmla="*/ 1513694 h 2843388"/>
                <a:gd name="connsiteX12" fmla="*/ 771660 w 2819662"/>
                <a:gd name="connsiteY12" fmla="*/ 1483363 h 2843388"/>
                <a:gd name="connsiteX13" fmla="*/ 805348 w 2819662"/>
                <a:gd name="connsiteY13" fmla="*/ 1765726 h 2843388"/>
                <a:gd name="connsiteX14" fmla="*/ 561548 w 2819662"/>
                <a:gd name="connsiteY14" fmla="*/ 1709838 h 2843388"/>
                <a:gd name="connsiteX15" fmla="*/ 576384 w 2819662"/>
                <a:gd name="connsiteY15" fmla="*/ 1994671 h 2843388"/>
                <a:gd name="connsiteX16" fmla="*/ 296974 w 2819662"/>
                <a:gd name="connsiteY16" fmla="*/ 1956926 h 2843388"/>
                <a:gd name="connsiteX17" fmla="*/ 334354 w 2819662"/>
                <a:gd name="connsiteY17" fmla="*/ 2236661 h 2843388"/>
                <a:gd name="connsiteX18" fmla="*/ 46567 w 2819662"/>
                <a:gd name="connsiteY18" fmla="*/ 2370595 h 2843388"/>
                <a:gd name="connsiteX19" fmla="*/ 225222 w 2819662"/>
                <a:gd name="connsiteY19" fmla="*/ 2555173 h 2843388"/>
                <a:gd name="connsiteX20" fmla="*/ 217679 w 2819662"/>
                <a:gd name="connsiteY20" fmla="*/ 2832805 h 2843388"/>
                <a:gd name="connsiteX0" fmla="*/ 2845732 w 2845732"/>
                <a:gd name="connsiteY0" fmla="*/ 0 h 2843388"/>
                <a:gd name="connsiteX1" fmla="*/ 2483782 w 2845732"/>
                <a:gd name="connsiteY1" fmla="*/ 355600 h 2843388"/>
                <a:gd name="connsiteX2" fmla="*/ 2077382 w 2845732"/>
                <a:gd name="connsiteY2" fmla="*/ 247650 h 2843388"/>
                <a:gd name="connsiteX3" fmla="*/ 2031296 w 2845732"/>
                <a:gd name="connsiteY3" fmla="*/ 595099 h 2843388"/>
                <a:gd name="connsiteX4" fmla="*/ 1752940 w 2845732"/>
                <a:gd name="connsiteY4" fmla="*/ 538689 h 2843388"/>
                <a:gd name="connsiteX5" fmla="*/ 1782936 w 2845732"/>
                <a:gd name="connsiteY5" fmla="*/ 830030 h 2843388"/>
                <a:gd name="connsiteX6" fmla="*/ 1527481 w 2845732"/>
                <a:gd name="connsiteY6" fmla="*/ 774881 h 2843388"/>
                <a:gd name="connsiteX7" fmla="*/ 1548341 w 2845732"/>
                <a:gd name="connsiteY7" fmla="*/ 1064989 h 2843388"/>
                <a:gd name="connsiteX8" fmla="*/ 1278598 w 2845732"/>
                <a:gd name="connsiteY8" fmla="*/ 1012616 h 2843388"/>
                <a:gd name="connsiteX9" fmla="*/ 1299430 w 2845732"/>
                <a:gd name="connsiteY9" fmla="*/ 1303790 h 2843388"/>
                <a:gd name="connsiteX10" fmla="*/ 1030406 w 2845732"/>
                <a:gd name="connsiteY10" fmla="*/ 1257431 h 2843388"/>
                <a:gd name="connsiteX11" fmla="*/ 1070820 w 2845732"/>
                <a:gd name="connsiteY11" fmla="*/ 1513694 h 2843388"/>
                <a:gd name="connsiteX12" fmla="*/ 797730 w 2845732"/>
                <a:gd name="connsiteY12" fmla="*/ 1483363 h 2843388"/>
                <a:gd name="connsiteX13" fmla="*/ 831418 w 2845732"/>
                <a:gd name="connsiteY13" fmla="*/ 1765726 h 2843388"/>
                <a:gd name="connsiteX14" fmla="*/ 587618 w 2845732"/>
                <a:gd name="connsiteY14" fmla="*/ 1709838 h 2843388"/>
                <a:gd name="connsiteX15" fmla="*/ 602454 w 2845732"/>
                <a:gd name="connsiteY15" fmla="*/ 1994671 h 2843388"/>
                <a:gd name="connsiteX16" fmla="*/ 323044 w 2845732"/>
                <a:gd name="connsiteY16" fmla="*/ 1956926 h 2843388"/>
                <a:gd name="connsiteX17" fmla="*/ 360424 w 2845732"/>
                <a:gd name="connsiteY17" fmla="*/ 2236661 h 2843388"/>
                <a:gd name="connsiteX18" fmla="*/ 46567 w 2845732"/>
                <a:gd name="connsiteY18" fmla="*/ 2381856 h 2843388"/>
                <a:gd name="connsiteX19" fmla="*/ 251292 w 2845732"/>
                <a:gd name="connsiteY19" fmla="*/ 2555173 h 2843388"/>
                <a:gd name="connsiteX20" fmla="*/ 243749 w 2845732"/>
                <a:gd name="connsiteY20" fmla="*/ 2832805 h 2843388"/>
                <a:gd name="connsiteX0" fmla="*/ 2802015 w 2802015"/>
                <a:gd name="connsiteY0" fmla="*/ 0 h 2843388"/>
                <a:gd name="connsiteX1" fmla="*/ 2440065 w 2802015"/>
                <a:gd name="connsiteY1" fmla="*/ 355600 h 2843388"/>
                <a:gd name="connsiteX2" fmla="*/ 2033665 w 2802015"/>
                <a:gd name="connsiteY2" fmla="*/ 247650 h 2843388"/>
                <a:gd name="connsiteX3" fmla="*/ 1987579 w 2802015"/>
                <a:gd name="connsiteY3" fmla="*/ 595099 h 2843388"/>
                <a:gd name="connsiteX4" fmla="*/ 1709223 w 2802015"/>
                <a:gd name="connsiteY4" fmla="*/ 538689 h 2843388"/>
                <a:gd name="connsiteX5" fmla="*/ 1739219 w 2802015"/>
                <a:gd name="connsiteY5" fmla="*/ 830030 h 2843388"/>
                <a:gd name="connsiteX6" fmla="*/ 1483764 w 2802015"/>
                <a:gd name="connsiteY6" fmla="*/ 774881 h 2843388"/>
                <a:gd name="connsiteX7" fmla="*/ 1504624 w 2802015"/>
                <a:gd name="connsiteY7" fmla="*/ 1064989 h 2843388"/>
                <a:gd name="connsiteX8" fmla="*/ 1234881 w 2802015"/>
                <a:gd name="connsiteY8" fmla="*/ 1012616 h 2843388"/>
                <a:gd name="connsiteX9" fmla="*/ 1255713 w 2802015"/>
                <a:gd name="connsiteY9" fmla="*/ 1303790 h 2843388"/>
                <a:gd name="connsiteX10" fmla="*/ 986689 w 2802015"/>
                <a:gd name="connsiteY10" fmla="*/ 1257431 h 2843388"/>
                <a:gd name="connsiteX11" fmla="*/ 1027103 w 2802015"/>
                <a:gd name="connsiteY11" fmla="*/ 1513694 h 2843388"/>
                <a:gd name="connsiteX12" fmla="*/ 754013 w 2802015"/>
                <a:gd name="connsiteY12" fmla="*/ 1483363 h 2843388"/>
                <a:gd name="connsiteX13" fmla="*/ 787701 w 2802015"/>
                <a:gd name="connsiteY13" fmla="*/ 1765726 h 2843388"/>
                <a:gd name="connsiteX14" fmla="*/ 543901 w 2802015"/>
                <a:gd name="connsiteY14" fmla="*/ 1709838 h 2843388"/>
                <a:gd name="connsiteX15" fmla="*/ 558737 w 2802015"/>
                <a:gd name="connsiteY15" fmla="*/ 1994671 h 2843388"/>
                <a:gd name="connsiteX16" fmla="*/ 279327 w 2802015"/>
                <a:gd name="connsiteY16" fmla="*/ 1956926 h 2843388"/>
                <a:gd name="connsiteX17" fmla="*/ 316707 w 2802015"/>
                <a:gd name="connsiteY17" fmla="*/ 2236661 h 2843388"/>
                <a:gd name="connsiteX18" fmla="*/ 2850 w 2802015"/>
                <a:gd name="connsiteY18" fmla="*/ 2381856 h 2843388"/>
                <a:gd name="connsiteX19" fmla="*/ 207575 w 2802015"/>
                <a:gd name="connsiteY19" fmla="*/ 2555173 h 2843388"/>
                <a:gd name="connsiteX20" fmla="*/ 200032 w 2802015"/>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7408" h="2832805">
                  <a:moveTo>
                    <a:pt x="2847408" y="0"/>
                  </a:moveTo>
                  <a:lnTo>
                    <a:pt x="2485458" y="355600"/>
                  </a:lnTo>
                  <a:cubicBezTo>
                    <a:pt x="2375391" y="179917"/>
                    <a:pt x="2208175" y="251883"/>
                    <a:pt x="2079058" y="247650"/>
                  </a:cubicBezTo>
                  <a:cubicBezTo>
                    <a:pt x="1852575" y="385233"/>
                    <a:pt x="1897505" y="584516"/>
                    <a:pt x="2032972" y="595099"/>
                  </a:cubicBezTo>
                  <a:cubicBezTo>
                    <a:pt x="2011805" y="429999"/>
                    <a:pt x="1883733" y="494239"/>
                    <a:pt x="1754616" y="538689"/>
                  </a:cubicBezTo>
                  <a:cubicBezTo>
                    <a:pt x="1604333" y="688972"/>
                    <a:pt x="1693595" y="857547"/>
                    <a:pt x="1784612" y="830030"/>
                  </a:cubicBezTo>
                  <a:cubicBezTo>
                    <a:pt x="1718995" y="669163"/>
                    <a:pt x="1632874" y="732548"/>
                    <a:pt x="1529157" y="774881"/>
                  </a:cubicBezTo>
                  <a:cubicBezTo>
                    <a:pt x="1402157" y="959031"/>
                    <a:pt x="1429367" y="1045939"/>
                    <a:pt x="1550017" y="1064989"/>
                  </a:cubicBezTo>
                  <a:cubicBezTo>
                    <a:pt x="1475934" y="876606"/>
                    <a:pt x="1424207" y="959699"/>
                    <a:pt x="1280274" y="1012616"/>
                  </a:cubicBezTo>
                  <a:cubicBezTo>
                    <a:pt x="1261224" y="1057066"/>
                    <a:pt x="1072506" y="1221240"/>
                    <a:pt x="1301106" y="1303790"/>
                  </a:cubicBezTo>
                  <a:cubicBezTo>
                    <a:pt x="1235489" y="1115407"/>
                    <a:pt x="1121515" y="1195212"/>
                    <a:pt x="1032082" y="1257431"/>
                  </a:cubicBezTo>
                  <a:cubicBezTo>
                    <a:pt x="905082" y="1388664"/>
                    <a:pt x="1045819" y="1569573"/>
                    <a:pt x="1072496" y="1513694"/>
                  </a:cubicBezTo>
                  <a:cubicBezTo>
                    <a:pt x="1007194" y="1351933"/>
                    <a:pt x="884123" y="1428879"/>
                    <a:pt x="799406" y="1483363"/>
                  </a:cubicBezTo>
                  <a:cubicBezTo>
                    <a:pt x="653356" y="1665396"/>
                    <a:pt x="750544" y="1767843"/>
                    <a:pt x="833094" y="1765726"/>
                  </a:cubicBezTo>
                  <a:cubicBezTo>
                    <a:pt x="845794" y="1636609"/>
                    <a:pt x="671844" y="1667505"/>
                    <a:pt x="589294" y="1709838"/>
                  </a:cubicBezTo>
                  <a:cubicBezTo>
                    <a:pt x="409377" y="1893988"/>
                    <a:pt x="542747" y="2039121"/>
                    <a:pt x="604130" y="1994671"/>
                  </a:cubicBezTo>
                  <a:cubicBezTo>
                    <a:pt x="540630" y="1835921"/>
                    <a:pt x="419970" y="1912476"/>
                    <a:pt x="324720" y="1956926"/>
                  </a:cubicBezTo>
                  <a:cubicBezTo>
                    <a:pt x="197288" y="2112569"/>
                    <a:pt x="275110" y="2228195"/>
                    <a:pt x="362100" y="2236661"/>
                  </a:cubicBezTo>
                  <a:cubicBezTo>
                    <a:pt x="331598" y="1994667"/>
                    <a:pt x="45393" y="2225393"/>
                    <a:pt x="48243" y="2381856"/>
                  </a:cubicBezTo>
                  <a:cubicBezTo>
                    <a:pt x="0" y="2737677"/>
                    <a:pt x="196615" y="2691939"/>
                    <a:pt x="252968" y="2555173"/>
                  </a:cubicBezTo>
                  <a:cubicBezTo>
                    <a:pt x="112270" y="2503909"/>
                    <a:pt x="120876" y="2758544"/>
                    <a:pt x="245425" y="2832805"/>
                  </a:cubicBezTo>
                </a:path>
              </a:pathLst>
            </a:cu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Bookman Old Style" pitchFamily="18" charset="0"/>
              </a:endParaRPr>
            </a:p>
          </p:txBody>
        </p:sp>
      </p:grpSp>
      <p:grpSp>
        <p:nvGrpSpPr>
          <p:cNvPr id="144" name="Group 59"/>
          <p:cNvGrpSpPr/>
          <p:nvPr/>
        </p:nvGrpSpPr>
        <p:grpSpPr>
          <a:xfrm rot="21403452">
            <a:off x="2848632" y="3289247"/>
            <a:ext cx="1556244" cy="1067617"/>
            <a:chOff x="4067444" y="3830162"/>
            <a:chExt cx="2247249" cy="1068897"/>
          </a:xfrm>
        </p:grpSpPr>
        <p:sp>
          <p:nvSpPr>
            <p:cNvPr id="145" name="Freeform 144"/>
            <p:cNvSpPr/>
            <p:nvPr/>
          </p:nvSpPr>
          <p:spPr>
            <a:xfrm>
              <a:off x="4067444" y="3830162"/>
              <a:ext cx="2133602" cy="950954"/>
            </a:xfrm>
            <a:custGeom>
              <a:avLst/>
              <a:gdLst>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89489"/>
                <a:gd name="connsiteX1" fmla="*/ 2605617 w 2967567"/>
                <a:gd name="connsiteY1" fmla="*/ 355600 h 2689489"/>
                <a:gd name="connsiteX2" fmla="*/ 2199217 w 2967567"/>
                <a:gd name="connsiteY2" fmla="*/ 247650 h 2689489"/>
                <a:gd name="connsiteX3" fmla="*/ 2129367 w 2967567"/>
                <a:gd name="connsiteY3" fmla="*/ 565150 h 2689489"/>
                <a:gd name="connsiteX4" fmla="*/ 1837267 w 2967567"/>
                <a:gd name="connsiteY4" fmla="*/ 527050 h 2689489"/>
                <a:gd name="connsiteX5" fmla="*/ 1881717 w 2967567"/>
                <a:gd name="connsiteY5" fmla="*/ 787400 h 2689489"/>
                <a:gd name="connsiteX6" fmla="*/ 1589617 w 2967567"/>
                <a:gd name="connsiteY6" fmla="*/ 762000 h 2689489"/>
                <a:gd name="connsiteX7" fmla="*/ 1646767 w 2967567"/>
                <a:gd name="connsiteY7" fmla="*/ 1028700 h 2689489"/>
                <a:gd name="connsiteX8" fmla="*/ 1348317 w 2967567"/>
                <a:gd name="connsiteY8" fmla="*/ 977900 h 2689489"/>
                <a:gd name="connsiteX9" fmla="*/ 1386417 w 2967567"/>
                <a:gd name="connsiteY9" fmla="*/ 1244600 h 2689489"/>
                <a:gd name="connsiteX10" fmla="*/ 1094317 w 2967567"/>
                <a:gd name="connsiteY10" fmla="*/ 1212850 h 2689489"/>
                <a:gd name="connsiteX11" fmla="*/ 1151467 w 2967567"/>
                <a:gd name="connsiteY11" fmla="*/ 1454150 h 2689489"/>
                <a:gd name="connsiteX12" fmla="*/ 853017 w 2967567"/>
                <a:gd name="connsiteY12" fmla="*/ 1422400 h 2689489"/>
                <a:gd name="connsiteX13" fmla="*/ 891117 w 2967567"/>
                <a:gd name="connsiteY13" fmla="*/ 1682750 h 2689489"/>
                <a:gd name="connsiteX14" fmla="*/ 624417 w 2967567"/>
                <a:gd name="connsiteY14" fmla="*/ 1638300 h 2689489"/>
                <a:gd name="connsiteX15" fmla="*/ 656167 w 2967567"/>
                <a:gd name="connsiteY15" fmla="*/ 1905000 h 2689489"/>
                <a:gd name="connsiteX16" fmla="*/ 370417 w 2967567"/>
                <a:gd name="connsiteY16" fmla="*/ 1866900 h 2689489"/>
                <a:gd name="connsiteX17" fmla="*/ 402167 w 2967567"/>
                <a:gd name="connsiteY17" fmla="*/ 2133600 h 2689489"/>
                <a:gd name="connsiteX18" fmla="*/ 46567 w 2967567"/>
                <a:gd name="connsiteY18" fmla="*/ 2286000 h 2689489"/>
                <a:gd name="connsiteX19" fmla="*/ 332317 w 2967567"/>
                <a:gd name="connsiteY19" fmla="*/ 2432050 h 2689489"/>
                <a:gd name="connsiteX20" fmla="*/ 248180 w 2967567"/>
                <a:gd name="connsiteY20" fmla="*/ 2678906 h 268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67567" h="2689489">
                  <a:moveTo>
                    <a:pt x="2967567" y="0"/>
                  </a:moveTo>
                  <a:lnTo>
                    <a:pt x="2605617" y="355600"/>
                  </a:lnTo>
                  <a:cubicBezTo>
                    <a:pt x="2495550" y="179917"/>
                    <a:pt x="2328334" y="251883"/>
                    <a:pt x="2199217" y="247650"/>
                  </a:cubicBezTo>
                  <a:cubicBezTo>
                    <a:pt x="1972734" y="385233"/>
                    <a:pt x="1993900" y="554567"/>
                    <a:pt x="2129367" y="565150"/>
                  </a:cubicBezTo>
                  <a:cubicBezTo>
                    <a:pt x="2108200" y="400050"/>
                    <a:pt x="1966384" y="482600"/>
                    <a:pt x="1837267" y="527050"/>
                  </a:cubicBezTo>
                  <a:cubicBezTo>
                    <a:pt x="1686984" y="677333"/>
                    <a:pt x="1790700" y="814917"/>
                    <a:pt x="1881717" y="787400"/>
                  </a:cubicBezTo>
                  <a:cubicBezTo>
                    <a:pt x="1816100" y="626533"/>
                    <a:pt x="1693334" y="719667"/>
                    <a:pt x="1589617" y="762000"/>
                  </a:cubicBezTo>
                  <a:cubicBezTo>
                    <a:pt x="1462617" y="946150"/>
                    <a:pt x="1526117" y="1009650"/>
                    <a:pt x="1646767" y="1028700"/>
                  </a:cubicBezTo>
                  <a:cubicBezTo>
                    <a:pt x="1572684" y="840317"/>
                    <a:pt x="1492250" y="924983"/>
                    <a:pt x="1348317" y="977900"/>
                  </a:cubicBezTo>
                  <a:cubicBezTo>
                    <a:pt x="1329267" y="1022350"/>
                    <a:pt x="1157817" y="1162050"/>
                    <a:pt x="1386417" y="1244600"/>
                  </a:cubicBezTo>
                  <a:cubicBezTo>
                    <a:pt x="1320800" y="1056217"/>
                    <a:pt x="1178984" y="1178983"/>
                    <a:pt x="1094317" y="1212850"/>
                  </a:cubicBezTo>
                  <a:cubicBezTo>
                    <a:pt x="967317" y="1344083"/>
                    <a:pt x="1132417" y="1373717"/>
                    <a:pt x="1151467" y="1454150"/>
                  </a:cubicBezTo>
                  <a:cubicBezTo>
                    <a:pt x="1064684" y="1278467"/>
                    <a:pt x="965200" y="1388533"/>
                    <a:pt x="853017" y="1422400"/>
                  </a:cubicBezTo>
                  <a:cubicBezTo>
                    <a:pt x="706967" y="1604433"/>
                    <a:pt x="808567" y="1684867"/>
                    <a:pt x="891117" y="1682750"/>
                  </a:cubicBezTo>
                  <a:cubicBezTo>
                    <a:pt x="903817" y="1553633"/>
                    <a:pt x="706967" y="1595967"/>
                    <a:pt x="624417" y="1638300"/>
                  </a:cubicBezTo>
                  <a:cubicBezTo>
                    <a:pt x="444500" y="1822450"/>
                    <a:pt x="594784" y="1949450"/>
                    <a:pt x="656167" y="1905000"/>
                  </a:cubicBezTo>
                  <a:cubicBezTo>
                    <a:pt x="592667" y="1746250"/>
                    <a:pt x="465667" y="1822450"/>
                    <a:pt x="370417" y="1866900"/>
                  </a:cubicBezTo>
                  <a:cubicBezTo>
                    <a:pt x="184150" y="2051050"/>
                    <a:pt x="296334" y="2120900"/>
                    <a:pt x="402167" y="2133600"/>
                  </a:cubicBezTo>
                  <a:cubicBezTo>
                    <a:pt x="270934" y="1873250"/>
                    <a:pt x="0" y="2228850"/>
                    <a:pt x="46567" y="2286000"/>
                  </a:cubicBezTo>
                  <a:cubicBezTo>
                    <a:pt x="71967" y="2575983"/>
                    <a:pt x="281517" y="2554817"/>
                    <a:pt x="332317" y="2432050"/>
                  </a:cubicBezTo>
                  <a:cubicBezTo>
                    <a:pt x="137584" y="2408767"/>
                    <a:pt x="233363" y="2689489"/>
                    <a:pt x="248180" y="2678906"/>
                  </a:cubicBezTo>
                </a:path>
              </a:pathLst>
            </a:custGeom>
            <a:noFill/>
            <a:ln w="9525" cap="flat" cmpd="sng" algn="ctr">
              <a:solidFill>
                <a:sysClr val="windowText" lastClr="000000"/>
              </a:solidFill>
              <a:prstDash val="solid"/>
            </a:ln>
            <a:effectLst>
              <a:glow rad="139700">
                <a:srgbClr val="FF3300"/>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glow rad="127000">
                    <a:srgbClr val="FFC000"/>
                  </a:glow>
                </a:effectLst>
                <a:uLnTx/>
                <a:uFillTx/>
                <a:latin typeface="Bookman Old Style" pitchFamily="18" charset="0"/>
              </a:endParaRPr>
            </a:p>
          </p:txBody>
        </p:sp>
        <p:sp>
          <p:nvSpPr>
            <p:cNvPr id="146" name="Freeform 145"/>
            <p:cNvSpPr/>
            <p:nvPr/>
          </p:nvSpPr>
          <p:spPr>
            <a:xfrm rot="5592163" flipH="1">
              <a:off x="4792941" y="3377308"/>
              <a:ext cx="1006791" cy="2036712"/>
            </a:xfrm>
            <a:custGeom>
              <a:avLst/>
              <a:gdLst>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21000 w 2921000"/>
                <a:gd name="connsiteY0" fmla="*/ 0 h 2686050"/>
                <a:gd name="connsiteX1" fmla="*/ 2559050 w 2921000"/>
                <a:gd name="connsiteY1" fmla="*/ 355600 h 2686050"/>
                <a:gd name="connsiteX2" fmla="*/ 2152650 w 2921000"/>
                <a:gd name="connsiteY2" fmla="*/ 247650 h 2686050"/>
                <a:gd name="connsiteX3" fmla="*/ 2082800 w 2921000"/>
                <a:gd name="connsiteY3" fmla="*/ 565150 h 2686050"/>
                <a:gd name="connsiteX4" fmla="*/ 1790700 w 2921000"/>
                <a:gd name="connsiteY4" fmla="*/ 527050 h 2686050"/>
                <a:gd name="connsiteX5" fmla="*/ 1835150 w 2921000"/>
                <a:gd name="connsiteY5" fmla="*/ 787400 h 2686050"/>
                <a:gd name="connsiteX6" fmla="*/ 1543050 w 2921000"/>
                <a:gd name="connsiteY6" fmla="*/ 762000 h 2686050"/>
                <a:gd name="connsiteX7" fmla="*/ 1600200 w 2921000"/>
                <a:gd name="connsiteY7" fmla="*/ 1028700 h 2686050"/>
                <a:gd name="connsiteX8" fmla="*/ 1301750 w 2921000"/>
                <a:gd name="connsiteY8" fmla="*/ 977900 h 2686050"/>
                <a:gd name="connsiteX9" fmla="*/ 1339850 w 2921000"/>
                <a:gd name="connsiteY9" fmla="*/ 1244600 h 2686050"/>
                <a:gd name="connsiteX10" fmla="*/ 1047750 w 2921000"/>
                <a:gd name="connsiteY10" fmla="*/ 1212850 h 2686050"/>
                <a:gd name="connsiteX11" fmla="*/ 1104900 w 2921000"/>
                <a:gd name="connsiteY11" fmla="*/ 1454150 h 2686050"/>
                <a:gd name="connsiteX12" fmla="*/ 806450 w 2921000"/>
                <a:gd name="connsiteY12" fmla="*/ 1422400 h 2686050"/>
                <a:gd name="connsiteX13" fmla="*/ 844550 w 2921000"/>
                <a:gd name="connsiteY13" fmla="*/ 1682750 h 2686050"/>
                <a:gd name="connsiteX14" fmla="*/ 577850 w 2921000"/>
                <a:gd name="connsiteY14" fmla="*/ 1638300 h 2686050"/>
                <a:gd name="connsiteX15" fmla="*/ 609600 w 2921000"/>
                <a:gd name="connsiteY15" fmla="*/ 1905000 h 2686050"/>
                <a:gd name="connsiteX16" fmla="*/ 323850 w 2921000"/>
                <a:gd name="connsiteY16" fmla="*/ 1866900 h 2686050"/>
                <a:gd name="connsiteX17" fmla="*/ 355600 w 2921000"/>
                <a:gd name="connsiteY17" fmla="*/ 2133600 h 2686050"/>
                <a:gd name="connsiteX18" fmla="*/ 0 w 2921000"/>
                <a:gd name="connsiteY18" fmla="*/ 2286000 h 2686050"/>
                <a:gd name="connsiteX19" fmla="*/ 285750 w 2921000"/>
                <a:gd name="connsiteY19" fmla="*/ 2432050 h 2686050"/>
                <a:gd name="connsiteX20" fmla="*/ 196850 w 2921000"/>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86050"/>
                <a:gd name="connsiteX1" fmla="*/ 2605617 w 2967567"/>
                <a:gd name="connsiteY1" fmla="*/ 355600 h 2686050"/>
                <a:gd name="connsiteX2" fmla="*/ 2199217 w 2967567"/>
                <a:gd name="connsiteY2" fmla="*/ 247650 h 2686050"/>
                <a:gd name="connsiteX3" fmla="*/ 2129367 w 2967567"/>
                <a:gd name="connsiteY3" fmla="*/ 565150 h 2686050"/>
                <a:gd name="connsiteX4" fmla="*/ 1837267 w 2967567"/>
                <a:gd name="connsiteY4" fmla="*/ 527050 h 2686050"/>
                <a:gd name="connsiteX5" fmla="*/ 1881717 w 2967567"/>
                <a:gd name="connsiteY5" fmla="*/ 787400 h 2686050"/>
                <a:gd name="connsiteX6" fmla="*/ 1589617 w 2967567"/>
                <a:gd name="connsiteY6" fmla="*/ 762000 h 2686050"/>
                <a:gd name="connsiteX7" fmla="*/ 1646767 w 2967567"/>
                <a:gd name="connsiteY7" fmla="*/ 1028700 h 2686050"/>
                <a:gd name="connsiteX8" fmla="*/ 1348317 w 2967567"/>
                <a:gd name="connsiteY8" fmla="*/ 977900 h 2686050"/>
                <a:gd name="connsiteX9" fmla="*/ 1386417 w 2967567"/>
                <a:gd name="connsiteY9" fmla="*/ 1244600 h 2686050"/>
                <a:gd name="connsiteX10" fmla="*/ 1094317 w 2967567"/>
                <a:gd name="connsiteY10" fmla="*/ 1212850 h 2686050"/>
                <a:gd name="connsiteX11" fmla="*/ 1151467 w 2967567"/>
                <a:gd name="connsiteY11" fmla="*/ 1454150 h 2686050"/>
                <a:gd name="connsiteX12" fmla="*/ 853017 w 2967567"/>
                <a:gd name="connsiteY12" fmla="*/ 1422400 h 2686050"/>
                <a:gd name="connsiteX13" fmla="*/ 891117 w 2967567"/>
                <a:gd name="connsiteY13" fmla="*/ 1682750 h 2686050"/>
                <a:gd name="connsiteX14" fmla="*/ 624417 w 2967567"/>
                <a:gd name="connsiteY14" fmla="*/ 1638300 h 2686050"/>
                <a:gd name="connsiteX15" fmla="*/ 656167 w 2967567"/>
                <a:gd name="connsiteY15" fmla="*/ 1905000 h 2686050"/>
                <a:gd name="connsiteX16" fmla="*/ 370417 w 2967567"/>
                <a:gd name="connsiteY16" fmla="*/ 1866900 h 2686050"/>
                <a:gd name="connsiteX17" fmla="*/ 402167 w 2967567"/>
                <a:gd name="connsiteY17" fmla="*/ 2133600 h 2686050"/>
                <a:gd name="connsiteX18" fmla="*/ 46567 w 2967567"/>
                <a:gd name="connsiteY18" fmla="*/ 2286000 h 2686050"/>
                <a:gd name="connsiteX19" fmla="*/ 332317 w 2967567"/>
                <a:gd name="connsiteY19" fmla="*/ 2432050 h 2686050"/>
                <a:gd name="connsiteX20" fmla="*/ 243417 w 2967567"/>
                <a:gd name="connsiteY20" fmla="*/ 2686050 h 2686050"/>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29367 w 2967567"/>
                <a:gd name="connsiteY3" fmla="*/ 565150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881717 w 2967567"/>
                <a:gd name="connsiteY5" fmla="*/ 78740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46767 w 2967567"/>
                <a:gd name="connsiteY7" fmla="*/ 1028700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386417 w 2967567"/>
                <a:gd name="connsiteY9" fmla="*/ 124460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51467 w 2967567"/>
                <a:gd name="connsiteY11" fmla="*/ 1454150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094317 w 2967567"/>
                <a:gd name="connsiteY10" fmla="*/ 1212850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348317 w 2967567"/>
                <a:gd name="connsiteY8" fmla="*/ 977900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589617 w 2967567"/>
                <a:gd name="connsiteY6" fmla="*/ 762000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37267 w 2967567"/>
                <a:gd name="connsiteY4" fmla="*/ 527050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891117 w 2967567"/>
                <a:gd name="connsiteY13" fmla="*/ 1682750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853017 w 2967567"/>
                <a:gd name="connsiteY12" fmla="*/ 1422400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624417 w 2967567"/>
                <a:gd name="connsiteY14" fmla="*/ 1638300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656167 w 2967567"/>
                <a:gd name="connsiteY15" fmla="*/ 1905000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370417 w 2967567"/>
                <a:gd name="connsiteY16" fmla="*/ 1866900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02167 w 2967567"/>
                <a:gd name="connsiteY17" fmla="*/ 2133600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967567 w 2967567"/>
                <a:gd name="connsiteY0" fmla="*/ 0 h 2696633"/>
                <a:gd name="connsiteX1" fmla="*/ 2605617 w 2967567"/>
                <a:gd name="connsiteY1" fmla="*/ 355600 h 2696633"/>
                <a:gd name="connsiteX2" fmla="*/ 2199217 w 2967567"/>
                <a:gd name="connsiteY2" fmla="*/ 247650 h 2696633"/>
                <a:gd name="connsiteX3" fmla="*/ 2153131 w 2967567"/>
                <a:gd name="connsiteY3" fmla="*/ 595099 h 2696633"/>
                <a:gd name="connsiteX4" fmla="*/ 1874775 w 2967567"/>
                <a:gd name="connsiteY4" fmla="*/ 538689 h 2696633"/>
                <a:gd name="connsiteX5" fmla="*/ 1904771 w 2967567"/>
                <a:gd name="connsiteY5" fmla="*/ 830030 h 2696633"/>
                <a:gd name="connsiteX6" fmla="*/ 1649316 w 2967567"/>
                <a:gd name="connsiteY6" fmla="*/ 774881 h 2696633"/>
                <a:gd name="connsiteX7" fmla="*/ 1670176 w 2967567"/>
                <a:gd name="connsiteY7" fmla="*/ 1064989 h 2696633"/>
                <a:gd name="connsiteX8" fmla="*/ 1400433 w 2967567"/>
                <a:gd name="connsiteY8" fmla="*/ 1012616 h 2696633"/>
                <a:gd name="connsiteX9" fmla="*/ 1421265 w 2967567"/>
                <a:gd name="connsiteY9" fmla="*/ 1303790 h 2696633"/>
                <a:gd name="connsiteX10" fmla="*/ 1152241 w 2967567"/>
                <a:gd name="connsiteY10" fmla="*/ 1257431 h 2696633"/>
                <a:gd name="connsiteX11" fmla="*/ 1192655 w 2967567"/>
                <a:gd name="connsiteY11" fmla="*/ 1513694 h 2696633"/>
                <a:gd name="connsiteX12" fmla="*/ 919565 w 2967567"/>
                <a:gd name="connsiteY12" fmla="*/ 1483363 h 2696633"/>
                <a:gd name="connsiteX13" fmla="*/ 953253 w 2967567"/>
                <a:gd name="connsiteY13" fmla="*/ 1765726 h 2696633"/>
                <a:gd name="connsiteX14" fmla="*/ 709453 w 2967567"/>
                <a:gd name="connsiteY14" fmla="*/ 1709838 h 2696633"/>
                <a:gd name="connsiteX15" fmla="*/ 724289 w 2967567"/>
                <a:gd name="connsiteY15" fmla="*/ 1994671 h 2696633"/>
                <a:gd name="connsiteX16" fmla="*/ 444879 w 2967567"/>
                <a:gd name="connsiteY16" fmla="*/ 1956926 h 2696633"/>
                <a:gd name="connsiteX17" fmla="*/ 482259 w 2967567"/>
                <a:gd name="connsiteY17" fmla="*/ 2236661 h 2696633"/>
                <a:gd name="connsiteX18" fmla="*/ 46567 w 2967567"/>
                <a:gd name="connsiteY18" fmla="*/ 2286000 h 2696633"/>
                <a:gd name="connsiteX19" fmla="*/ 332317 w 2967567"/>
                <a:gd name="connsiteY19" fmla="*/ 2432050 h 2696633"/>
                <a:gd name="connsiteX20" fmla="*/ 243417 w 2967567"/>
                <a:gd name="connsiteY20" fmla="*/ 2686050 h 2696633"/>
                <a:gd name="connsiteX0" fmla="*/ 2829983 w 2829983"/>
                <a:gd name="connsiteY0" fmla="*/ 0 h 2696633"/>
                <a:gd name="connsiteX1" fmla="*/ 2468033 w 2829983"/>
                <a:gd name="connsiteY1" fmla="*/ 355600 h 2696633"/>
                <a:gd name="connsiteX2" fmla="*/ 2061633 w 2829983"/>
                <a:gd name="connsiteY2" fmla="*/ 247650 h 2696633"/>
                <a:gd name="connsiteX3" fmla="*/ 2015547 w 2829983"/>
                <a:gd name="connsiteY3" fmla="*/ 595099 h 2696633"/>
                <a:gd name="connsiteX4" fmla="*/ 1737191 w 2829983"/>
                <a:gd name="connsiteY4" fmla="*/ 538689 h 2696633"/>
                <a:gd name="connsiteX5" fmla="*/ 1767187 w 2829983"/>
                <a:gd name="connsiteY5" fmla="*/ 830030 h 2696633"/>
                <a:gd name="connsiteX6" fmla="*/ 1511732 w 2829983"/>
                <a:gd name="connsiteY6" fmla="*/ 774881 h 2696633"/>
                <a:gd name="connsiteX7" fmla="*/ 1532592 w 2829983"/>
                <a:gd name="connsiteY7" fmla="*/ 1064989 h 2696633"/>
                <a:gd name="connsiteX8" fmla="*/ 1262849 w 2829983"/>
                <a:gd name="connsiteY8" fmla="*/ 1012616 h 2696633"/>
                <a:gd name="connsiteX9" fmla="*/ 1283681 w 2829983"/>
                <a:gd name="connsiteY9" fmla="*/ 1303790 h 2696633"/>
                <a:gd name="connsiteX10" fmla="*/ 1014657 w 2829983"/>
                <a:gd name="connsiteY10" fmla="*/ 1257431 h 2696633"/>
                <a:gd name="connsiteX11" fmla="*/ 1055071 w 2829983"/>
                <a:gd name="connsiteY11" fmla="*/ 1513694 h 2696633"/>
                <a:gd name="connsiteX12" fmla="*/ 781981 w 2829983"/>
                <a:gd name="connsiteY12" fmla="*/ 1483363 h 2696633"/>
                <a:gd name="connsiteX13" fmla="*/ 815669 w 2829983"/>
                <a:gd name="connsiteY13" fmla="*/ 1765726 h 2696633"/>
                <a:gd name="connsiteX14" fmla="*/ 571869 w 2829983"/>
                <a:gd name="connsiteY14" fmla="*/ 1709838 h 2696633"/>
                <a:gd name="connsiteX15" fmla="*/ 586705 w 2829983"/>
                <a:gd name="connsiteY15" fmla="*/ 1994671 h 2696633"/>
                <a:gd name="connsiteX16" fmla="*/ 307295 w 2829983"/>
                <a:gd name="connsiteY16" fmla="*/ 1956926 h 2696633"/>
                <a:gd name="connsiteX17" fmla="*/ 344675 w 2829983"/>
                <a:gd name="connsiteY17" fmla="*/ 2236661 h 2696633"/>
                <a:gd name="connsiteX18" fmla="*/ 56888 w 2829983"/>
                <a:gd name="connsiteY18" fmla="*/ 2370595 h 2696633"/>
                <a:gd name="connsiteX19" fmla="*/ 194733 w 2829983"/>
                <a:gd name="connsiteY19" fmla="*/ 2432050 h 2696633"/>
                <a:gd name="connsiteX20" fmla="*/ 105833 w 2829983"/>
                <a:gd name="connsiteY20" fmla="*/ 2686050 h 2696633"/>
                <a:gd name="connsiteX0" fmla="*/ 2819662 w 2819662"/>
                <a:gd name="connsiteY0" fmla="*/ 0 h 2696633"/>
                <a:gd name="connsiteX1" fmla="*/ 2457712 w 2819662"/>
                <a:gd name="connsiteY1" fmla="*/ 355600 h 2696633"/>
                <a:gd name="connsiteX2" fmla="*/ 2051312 w 2819662"/>
                <a:gd name="connsiteY2" fmla="*/ 247650 h 2696633"/>
                <a:gd name="connsiteX3" fmla="*/ 2005226 w 2819662"/>
                <a:gd name="connsiteY3" fmla="*/ 595099 h 2696633"/>
                <a:gd name="connsiteX4" fmla="*/ 1726870 w 2819662"/>
                <a:gd name="connsiteY4" fmla="*/ 538689 h 2696633"/>
                <a:gd name="connsiteX5" fmla="*/ 1756866 w 2819662"/>
                <a:gd name="connsiteY5" fmla="*/ 830030 h 2696633"/>
                <a:gd name="connsiteX6" fmla="*/ 1501411 w 2819662"/>
                <a:gd name="connsiteY6" fmla="*/ 774881 h 2696633"/>
                <a:gd name="connsiteX7" fmla="*/ 1522271 w 2819662"/>
                <a:gd name="connsiteY7" fmla="*/ 1064989 h 2696633"/>
                <a:gd name="connsiteX8" fmla="*/ 1252528 w 2819662"/>
                <a:gd name="connsiteY8" fmla="*/ 1012616 h 2696633"/>
                <a:gd name="connsiteX9" fmla="*/ 1273360 w 2819662"/>
                <a:gd name="connsiteY9" fmla="*/ 1303790 h 2696633"/>
                <a:gd name="connsiteX10" fmla="*/ 1004336 w 2819662"/>
                <a:gd name="connsiteY10" fmla="*/ 1257431 h 2696633"/>
                <a:gd name="connsiteX11" fmla="*/ 1044750 w 2819662"/>
                <a:gd name="connsiteY11" fmla="*/ 1513694 h 2696633"/>
                <a:gd name="connsiteX12" fmla="*/ 771660 w 2819662"/>
                <a:gd name="connsiteY12" fmla="*/ 1483363 h 2696633"/>
                <a:gd name="connsiteX13" fmla="*/ 805348 w 2819662"/>
                <a:gd name="connsiteY13" fmla="*/ 1765726 h 2696633"/>
                <a:gd name="connsiteX14" fmla="*/ 561548 w 2819662"/>
                <a:gd name="connsiteY14" fmla="*/ 1709838 h 2696633"/>
                <a:gd name="connsiteX15" fmla="*/ 576384 w 2819662"/>
                <a:gd name="connsiteY15" fmla="*/ 1994671 h 2696633"/>
                <a:gd name="connsiteX16" fmla="*/ 296974 w 2819662"/>
                <a:gd name="connsiteY16" fmla="*/ 1956926 h 2696633"/>
                <a:gd name="connsiteX17" fmla="*/ 334354 w 2819662"/>
                <a:gd name="connsiteY17" fmla="*/ 2236661 h 2696633"/>
                <a:gd name="connsiteX18" fmla="*/ 46567 w 2819662"/>
                <a:gd name="connsiteY18" fmla="*/ 2370595 h 2696633"/>
                <a:gd name="connsiteX19" fmla="*/ 225222 w 2819662"/>
                <a:gd name="connsiteY19" fmla="*/ 2555173 h 2696633"/>
                <a:gd name="connsiteX20" fmla="*/ 95512 w 2819662"/>
                <a:gd name="connsiteY20" fmla="*/ 2686050 h 2696633"/>
                <a:gd name="connsiteX0" fmla="*/ 2819662 w 2819662"/>
                <a:gd name="connsiteY0" fmla="*/ 0 h 2843388"/>
                <a:gd name="connsiteX1" fmla="*/ 2457712 w 2819662"/>
                <a:gd name="connsiteY1" fmla="*/ 355600 h 2843388"/>
                <a:gd name="connsiteX2" fmla="*/ 2051312 w 2819662"/>
                <a:gd name="connsiteY2" fmla="*/ 247650 h 2843388"/>
                <a:gd name="connsiteX3" fmla="*/ 2005226 w 2819662"/>
                <a:gd name="connsiteY3" fmla="*/ 595099 h 2843388"/>
                <a:gd name="connsiteX4" fmla="*/ 1726870 w 2819662"/>
                <a:gd name="connsiteY4" fmla="*/ 538689 h 2843388"/>
                <a:gd name="connsiteX5" fmla="*/ 1756866 w 2819662"/>
                <a:gd name="connsiteY5" fmla="*/ 830030 h 2843388"/>
                <a:gd name="connsiteX6" fmla="*/ 1501411 w 2819662"/>
                <a:gd name="connsiteY6" fmla="*/ 774881 h 2843388"/>
                <a:gd name="connsiteX7" fmla="*/ 1522271 w 2819662"/>
                <a:gd name="connsiteY7" fmla="*/ 1064989 h 2843388"/>
                <a:gd name="connsiteX8" fmla="*/ 1252528 w 2819662"/>
                <a:gd name="connsiteY8" fmla="*/ 1012616 h 2843388"/>
                <a:gd name="connsiteX9" fmla="*/ 1273360 w 2819662"/>
                <a:gd name="connsiteY9" fmla="*/ 1303790 h 2843388"/>
                <a:gd name="connsiteX10" fmla="*/ 1004336 w 2819662"/>
                <a:gd name="connsiteY10" fmla="*/ 1257431 h 2843388"/>
                <a:gd name="connsiteX11" fmla="*/ 1044750 w 2819662"/>
                <a:gd name="connsiteY11" fmla="*/ 1513694 h 2843388"/>
                <a:gd name="connsiteX12" fmla="*/ 771660 w 2819662"/>
                <a:gd name="connsiteY12" fmla="*/ 1483363 h 2843388"/>
                <a:gd name="connsiteX13" fmla="*/ 805348 w 2819662"/>
                <a:gd name="connsiteY13" fmla="*/ 1765726 h 2843388"/>
                <a:gd name="connsiteX14" fmla="*/ 561548 w 2819662"/>
                <a:gd name="connsiteY14" fmla="*/ 1709838 h 2843388"/>
                <a:gd name="connsiteX15" fmla="*/ 576384 w 2819662"/>
                <a:gd name="connsiteY15" fmla="*/ 1994671 h 2843388"/>
                <a:gd name="connsiteX16" fmla="*/ 296974 w 2819662"/>
                <a:gd name="connsiteY16" fmla="*/ 1956926 h 2843388"/>
                <a:gd name="connsiteX17" fmla="*/ 334354 w 2819662"/>
                <a:gd name="connsiteY17" fmla="*/ 2236661 h 2843388"/>
                <a:gd name="connsiteX18" fmla="*/ 46567 w 2819662"/>
                <a:gd name="connsiteY18" fmla="*/ 2370595 h 2843388"/>
                <a:gd name="connsiteX19" fmla="*/ 225222 w 2819662"/>
                <a:gd name="connsiteY19" fmla="*/ 2555173 h 2843388"/>
                <a:gd name="connsiteX20" fmla="*/ 217679 w 2819662"/>
                <a:gd name="connsiteY20" fmla="*/ 2832805 h 2843388"/>
                <a:gd name="connsiteX0" fmla="*/ 2845732 w 2845732"/>
                <a:gd name="connsiteY0" fmla="*/ 0 h 2843388"/>
                <a:gd name="connsiteX1" fmla="*/ 2483782 w 2845732"/>
                <a:gd name="connsiteY1" fmla="*/ 355600 h 2843388"/>
                <a:gd name="connsiteX2" fmla="*/ 2077382 w 2845732"/>
                <a:gd name="connsiteY2" fmla="*/ 247650 h 2843388"/>
                <a:gd name="connsiteX3" fmla="*/ 2031296 w 2845732"/>
                <a:gd name="connsiteY3" fmla="*/ 595099 h 2843388"/>
                <a:gd name="connsiteX4" fmla="*/ 1752940 w 2845732"/>
                <a:gd name="connsiteY4" fmla="*/ 538689 h 2843388"/>
                <a:gd name="connsiteX5" fmla="*/ 1782936 w 2845732"/>
                <a:gd name="connsiteY5" fmla="*/ 830030 h 2843388"/>
                <a:gd name="connsiteX6" fmla="*/ 1527481 w 2845732"/>
                <a:gd name="connsiteY6" fmla="*/ 774881 h 2843388"/>
                <a:gd name="connsiteX7" fmla="*/ 1548341 w 2845732"/>
                <a:gd name="connsiteY7" fmla="*/ 1064989 h 2843388"/>
                <a:gd name="connsiteX8" fmla="*/ 1278598 w 2845732"/>
                <a:gd name="connsiteY8" fmla="*/ 1012616 h 2843388"/>
                <a:gd name="connsiteX9" fmla="*/ 1299430 w 2845732"/>
                <a:gd name="connsiteY9" fmla="*/ 1303790 h 2843388"/>
                <a:gd name="connsiteX10" fmla="*/ 1030406 w 2845732"/>
                <a:gd name="connsiteY10" fmla="*/ 1257431 h 2843388"/>
                <a:gd name="connsiteX11" fmla="*/ 1070820 w 2845732"/>
                <a:gd name="connsiteY11" fmla="*/ 1513694 h 2843388"/>
                <a:gd name="connsiteX12" fmla="*/ 797730 w 2845732"/>
                <a:gd name="connsiteY12" fmla="*/ 1483363 h 2843388"/>
                <a:gd name="connsiteX13" fmla="*/ 831418 w 2845732"/>
                <a:gd name="connsiteY13" fmla="*/ 1765726 h 2843388"/>
                <a:gd name="connsiteX14" fmla="*/ 587618 w 2845732"/>
                <a:gd name="connsiteY14" fmla="*/ 1709838 h 2843388"/>
                <a:gd name="connsiteX15" fmla="*/ 602454 w 2845732"/>
                <a:gd name="connsiteY15" fmla="*/ 1994671 h 2843388"/>
                <a:gd name="connsiteX16" fmla="*/ 323044 w 2845732"/>
                <a:gd name="connsiteY16" fmla="*/ 1956926 h 2843388"/>
                <a:gd name="connsiteX17" fmla="*/ 360424 w 2845732"/>
                <a:gd name="connsiteY17" fmla="*/ 2236661 h 2843388"/>
                <a:gd name="connsiteX18" fmla="*/ 46567 w 2845732"/>
                <a:gd name="connsiteY18" fmla="*/ 2381856 h 2843388"/>
                <a:gd name="connsiteX19" fmla="*/ 251292 w 2845732"/>
                <a:gd name="connsiteY19" fmla="*/ 2555173 h 2843388"/>
                <a:gd name="connsiteX20" fmla="*/ 243749 w 2845732"/>
                <a:gd name="connsiteY20" fmla="*/ 2832805 h 2843388"/>
                <a:gd name="connsiteX0" fmla="*/ 2802015 w 2802015"/>
                <a:gd name="connsiteY0" fmla="*/ 0 h 2843388"/>
                <a:gd name="connsiteX1" fmla="*/ 2440065 w 2802015"/>
                <a:gd name="connsiteY1" fmla="*/ 355600 h 2843388"/>
                <a:gd name="connsiteX2" fmla="*/ 2033665 w 2802015"/>
                <a:gd name="connsiteY2" fmla="*/ 247650 h 2843388"/>
                <a:gd name="connsiteX3" fmla="*/ 1987579 w 2802015"/>
                <a:gd name="connsiteY3" fmla="*/ 595099 h 2843388"/>
                <a:gd name="connsiteX4" fmla="*/ 1709223 w 2802015"/>
                <a:gd name="connsiteY4" fmla="*/ 538689 h 2843388"/>
                <a:gd name="connsiteX5" fmla="*/ 1739219 w 2802015"/>
                <a:gd name="connsiteY5" fmla="*/ 830030 h 2843388"/>
                <a:gd name="connsiteX6" fmla="*/ 1483764 w 2802015"/>
                <a:gd name="connsiteY6" fmla="*/ 774881 h 2843388"/>
                <a:gd name="connsiteX7" fmla="*/ 1504624 w 2802015"/>
                <a:gd name="connsiteY7" fmla="*/ 1064989 h 2843388"/>
                <a:gd name="connsiteX8" fmla="*/ 1234881 w 2802015"/>
                <a:gd name="connsiteY8" fmla="*/ 1012616 h 2843388"/>
                <a:gd name="connsiteX9" fmla="*/ 1255713 w 2802015"/>
                <a:gd name="connsiteY9" fmla="*/ 1303790 h 2843388"/>
                <a:gd name="connsiteX10" fmla="*/ 986689 w 2802015"/>
                <a:gd name="connsiteY10" fmla="*/ 1257431 h 2843388"/>
                <a:gd name="connsiteX11" fmla="*/ 1027103 w 2802015"/>
                <a:gd name="connsiteY11" fmla="*/ 1513694 h 2843388"/>
                <a:gd name="connsiteX12" fmla="*/ 754013 w 2802015"/>
                <a:gd name="connsiteY12" fmla="*/ 1483363 h 2843388"/>
                <a:gd name="connsiteX13" fmla="*/ 787701 w 2802015"/>
                <a:gd name="connsiteY13" fmla="*/ 1765726 h 2843388"/>
                <a:gd name="connsiteX14" fmla="*/ 543901 w 2802015"/>
                <a:gd name="connsiteY14" fmla="*/ 1709838 h 2843388"/>
                <a:gd name="connsiteX15" fmla="*/ 558737 w 2802015"/>
                <a:gd name="connsiteY15" fmla="*/ 1994671 h 2843388"/>
                <a:gd name="connsiteX16" fmla="*/ 279327 w 2802015"/>
                <a:gd name="connsiteY16" fmla="*/ 1956926 h 2843388"/>
                <a:gd name="connsiteX17" fmla="*/ 316707 w 2802015"/>
                <a:gd name="connsiteY17" fmla="*/ 2236661 h 2843388"/>
                <a:gd name="connsiteX18" fmla="*/ 2850 w 2802015"/>
                <a:gd name="connsiteY18" fmla="*/ 2381856 h 2843388"/>
                <a:gd name="connsiteX19" fmla="*/ 207575 w 2802015"/>
                <a:gd name="connsiteY19" fmla="*/ 2555173 h 2843388"/>
                <a:gd name="connsiteX20" fmla="*/ 200032 w 2802015"/>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43388"/>
                <a:gd name="connsiteX1" fmla="*/ 2485458 w 2847408"/>
                <a:gd name="connsiteY1" fmla="*/ 355600 h 2843388"/>
                <a:gd name="connsiteX2" fmla="*/ 2079058 w 2847408"/>
                <a:gd name="connsiteY2" fmla="*/ 247650 h 2843388"/>
                <a:gd name="connsiteX3" fmla="*/ 2032972 w 2847408"/>
                <a:gd name="connsiteY3" fmla="*/ 595099 h 2843388"/>
                <a:gd name="connsiteX4" fmla="*/ 1754616 w 2847408"/>
                <a:gd name="connsiteY4" fmla="*/ 538689 h 2843388"/>
                <a:gd name="connsiteX5" fmla="*/ 1784612 w 2847408"/>
                <a:gd name="connsiteY5" fmla="*/ 830030 h 2843388"/>
                <a:gd name="connsiteX6" fmla="*/ 1529157 w 2847408"/>
                <a:gd name="connsiteY6" fmla="*/ 774881 h 2843388"/>
                <a:gd name="connsiteX7" fmla="*/ 1550017 w 2847408"/>
                <a:gd name="connsiteY7" fmla="*/ 1064989 h 2843388"/>
                <a:gd name="connsiteX8" fmla="*/ 1280274 w 2847408"/>
                <a:gd name="connsiteY8" fmla="*/ 1012616 h 2843388"/>
                <a:gd name="connsiteX9" fmla="*/ 1301106 w 2847408"/>
                <a:gd name="connsiteY9" fmla="*/ 1303790 h 2843388"/>
                <a:gd name="connsiteX10" fmla="*/ 1032082 w 2847408"/>
                <a:gd name="connsiteY10" fmla="*/ 1257431 h 2843388"/>
                <a:gd name="connsiteX11" fmla="*/ 1072496 w 2847408"/>
                <a:gd name="connsiteY11" fmla="*/ 1513694 h 2843388"/>
                <a:gd name="connsiteX12" fmla="*/ 799406 w 2847408"/>
                <a:gd name="connsiteY12" fmla="*/ 1483363 h 2843388"/>
                <a:gd name="connsiteX13" fmla="*/ 833094 w 2847408"/>
                <a:gd name="connsiteY13" fmla="*/ 1765726 h 2843388"/>
                <a:gd name="connsiteX14" fmla="*/ 589294 w 2847408"/>
                <a:gd name="connsiteY14" fmla="*/ 1709838 h 2843388"/>
                <a:gd name="connsiteX15" fmla="*/ 604130 w 2847408"/>
                <a:gd name="connsiteY15" fmla="*/ 1994671 h 2843388"/>
                <a:gd name="connsiteX16" fmla="*/ 324720 w 2847408"/>
                <a:gd name="connsiteY16" fmla="*/ 1956926 h 2843388"/>
                <a:gd name="connsiteX17" fmla="*/ 362100 w 2847408"/>
                <a:gd name="connsiteY17" fmla="*/ 2236661 h 2843388"/>
                <a:gd name="connsiteX18" fmla="*/ 48243 w 2847408"/>
                <a:gd name="connsiteY18" fmla="*/ 2381856 h 2843388"/>
                <a:gd name="connsiteX19" fmla="*/ 252968 w 2847408"/>
                <a:gd name="connsiteY19" fmla="*/ 2555173 h 2843388"/>
                <a:gd name="connsiteX20" fmla="*/ 245425 w 2847408"/>
                <a:gd name="connsiteY20" fmla="*/ 2832805 h 2843388"/>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 name="connsiteX0" fmla="*/ 2847408 w 2847408"/>
                <a:gd name="connsiteY0" fmla="*/ 0 h 2832805"/>
                <a:gd name="connsiteX1" fmla="*/ 2485458 w 2847408"/>
                <a:gd name="connsiteY1" fmla="*/ 355600 h 2832805"/>
                <a:gd name="connsiteX2" fmla="*/ 2079058 w 2847408"/>
                <a:gd name="connsiteY2" fmla="*/ 247650 h 2832805"/>
                <a:gd name="connsiteX3" fmla="*/ 2032972 w 2847408"/>
                <a:gd name="connsiteY3" fmla="*/ 595099 h 2832805"/>
                <a:gd name="connsiteX4" fmla="*/ 1754616 w 2847408"/>
                <a:gd name="connsiteY4" fmla="*/ 538689 h 2832805"/>
                <a:gd name="connsiteX5" fmla="*/ 1784612 w 2847408"/>
                <a:gd name="connsiteY5" fmla="*/ 830030 h 2832805"/>
                <a:gd name="connsiteX6" fmla="*/ 1529157 w 2847408"/>
                <a:gd name="connsiteY6" fmla="*/ 774881 h 2832805"/>
                <a:gd name="connsiteX7" fmla="*/ 1550017 w 2847408"/>
                <a:gd name="connsiteY7" fmla="*/ 1064989 h 2832805"/>
                <a:gd name="connsiteX8" fmla="*/ 1280274 w 2847408"/>
                <a:gd name="connsiteY8" fmla="*/ 1012616 h 2832805"/>
                <a:gd name="connsiteX9" fmla="*/ 1301106 w 2847408"/>
                <a:gd name="connsiteY9" fmla="*/ 1303790 h 2832805"/>
                <a:gd name="connsiteX10" fmla="*/ 1032082 w 2847408"/>
                <a:gd name="connsiteY10" fmla="*/ 1257431 h 2832805"/>
                <a:gd name="connsiteX11" fmla="*/ 1072496 w 2847408"/>
                <a:gd name="connsiteY11" fmla="*/ 1513694 h 2832805"/>
                <a:gd name="connsiteX12" fmla="*/ 799406 w 2847408"/>
                <a:gd name="connsiteY12" fmla="*/ 1483363 h 2832805"/>
                <a:gd name="connsiteX13" fmla="*/ 833094 w 2847408"/>
                <a:gd name="connsiteY13" fmla="*/ 1765726 h 2832805"/>
                <a:gd name="connsiteX14" fmla="*/ 589294 w 2847408"/>
                <a:gd name="connsiteY14" fmla="*/ 1709838 h 2832805"/>
                <a:gd name="connsiteX15" fmla="*/ 604130 w 2847408"/>
                <a:gd name="connsiteY15" fmla="*/ 1994671 h 2832805"/>
                <a:gd name="connsiteX16" fmla="*/ 324720 w 2847408"/>
                <a:gd name="connsiteY16" fmla="*/ 1956926 h 2832805"/>
                <a:gd name="connsiteX17" fmla="*/ 362100 w 2847408"/>
                <a:gd name="connsiteY17" fmla="*/ 2236661 h 2832805"/>
                <a:gd name="connsiteX18" fmla="*/ 48243 w 2847408"/>
                <a:gd name="connsiteY18" fmla="*/ 2381856 h 2832805"/>
                <a:gd name="connsiteX19" fmla="*/ 252968 w 2847408"/>
                <a:gd name="connsiteY19" fmla="*/ 2555173 h 2832805"/>
                <a:gd name="connsiteX20" fmla="*/ 245425 w 2847408"/>
                <a:gd name="connsiteY20" fmla="*/ 2832805 h 283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7408" h="2832805">
                  <a:moveTo>
                    <a:pt x="2847408" y="0"/>
                  </a:moveTo>
                  <a:lnTo>
                    <a:pt x="2485458" y="355600"/>
                  </a:lnTo>
                  <a:cubicBezTo>
                    <a:pt x="2375391" y="179917"/>
                    <a:pt x="2208175" y="251883"/>
                    <a:pt x="2079058" y="247650"/>
                  </a:cubicBezTo>
                  <a:cubicBezTo>
                    <a:pt x="1852575" y="385233"/>
                    <a:pt x="1897505" y="584516"/>
                    <a:pt x="2032972" y="595099"/>
                  </a:cubicBezTo>
                  <a:cubicBezTo>
                    <a:pt x="2011805" y="429999"/>
                    <a:pt x="1883733" y="494239"/>
                    <a:pt x="1754616" y="538689"/>
                  </a:cubicBezTo>
                  <a:cubicBezTo>
                    <a:pt x="1604333" y="688972"/>
                    <a:pt x="1693595" y="857547"/>
                    <a:pt x="1784612" y="830030"/>
                  </a:cubicBezTo>
                  <a:cubicBezTo>
                    <a:pt x="1718995" y="669163"/>
                    <a:pt x="1632874" y="732548"/>
                    <a:pt x="1529157" y="774881"/>
                  </a:cubicBezTo>
                  <a:cubicBezTo>
                    <a:pt x="1402157" y="959031"/>
                    <a:pt x="1429367" y="1045939"/>
                    <a:pt x="1550017" y="1064989"/>
                  </a:cubicBezTo>
                  <a:cubicBezTo>
                    <a:pt x="1475934" y="876606"/>
                    <a:pt x="1424207" y="959699"/>
                    <a:pt x="1280274" y="1012616"/>
                  </a:cubicBezTo>
                  <a:cubicBezTo>
                    <a:pt x="1261224" y="1057066"/>
                    <a:pt x="1072506" y="1221240"/>
                    <a:pt x="1301106" y="1303790"/>
                  </a:cubicBezTo>
                  <a:cubicBezTo>
                    <a:pt x="1235489" y="1115407"/>
                    <a:pt x="1121515" y="1195212"/>
                    <a:pt x="1032082" y="1257431"/>
                  </a:cubicBezTo>
                  <a:cubicBezTo>
                    <a:pt x="905082" y="1388664"/>
                    <a:pt x="1045819" y="1569573"/>
                    <a:pt x="1072496" y="1513694"/>
                  </a:cubicBezTo>
                  <a:cubicBezTo>
                    <a:pt x="1007194" y="1351933"/>
                    <a:pt x="884123" y="1428879"/>
                    <a:pt x="799406" y="1483363"/>
                  </a:cubicBezTo>
                  <a:cubicBezTo>
                    <a:pt x="653356" y="1665396"/>
                    <a:pt x="750544" y="1767843"/>
                    <a:pt x="833094" y="1765726"/>
                  </a:cubicBezTo>
                  <a:cubicBezTo>
                    <a:pt x="845794" y="1636609"/>
                    <a:pt x="671844" y="1667505"/>
                    <a:pt x="589294" y="1709838"/>
                  </a:cubicBezTo>
                  <a:cubicBezTo>
                    <a:pt x="409377" y="1893988"/>
                    <a:pt x="542747" y="2039121"/>
                    <a:pt x="604130" y="1994671"/>
                  </a:cubicBezTo>
                  <a:cubicBezTo>
                    <a:pt x="540630" y="1835921"/>
                    <a:pt x="419970" y="1912476"/>
                    <a:pt x="324720" y="1956926"/>
                  </a:cubicBezTo>
                  <a:cubicBezTo>
                    <a:pt x="197288" y="2112569"/>
                    <a:pt x="275110" y="2228195"/>
                    <a:pt x="362100" y="2236661"/>
                  </a:cubicBezTo>
                  <a:cubicBezTo>
                    <a:pt x="331598" y="1994667"/>
                    <a:pt x="45393" y="2225393"/>
                    <a:pt x="48243" y="2381856"/>
                  </a:cubicBezTo>
                  <a:cubicBezTo>
                    <a:pt x="0" y="2737677"/>
                    <a:pt x="196615" y="2691939"/>
                    <a:pt x="252968" y="2555173"/>
                  </a:cubicBezTo>
                  <a:cubicBezTo>
                    <a:pt x="112270" y="2503909"/>
                    <a:pt x="120876" y="2758544"/>
                    <a:pt x="245425" y="2832805"/>
                  </a:cubicBezTo>
                </a:path>
              </a:pathLst>
            </a:custGeom>
            <a:noFill/>
            <a:ln w="9525" cap="flat" cmpd="sng" algn="ctr">
              <a:solidFill>
                <a:sysClr val="windowText" lastClr="000000"/>
              </a:solidFill>
              <a:prstDash val="solid"/>
            </a:ln>
            <a:effectLst>
              <a:glow rad="139700">
                <a:srgbClr val="FF3300"/>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glow rad="127000">
                    <a:srgbClr val="FFC000"/>
                  </a:glow>
                </a:effectLst>
                <a:uLnTx/>
                <a:uFillTx/>
                <a:latin typeface="Bookman Old Style" pitchFamily="18" charset="0"/>
              </a:endParaRPr>
            </a:p>
          </p:txBody>
        </p:sp>
      </p:grpSp>
      <p:grpSp>
        <p:nvGrpSpPr>
          <p:cNvPr id="150" name="Group 172"/>
          <p:cNvGrpSpPr/>
          <p:nvPr/>
        </p:nvGrpSpPr>
        <p:grpSpPr>
          <a:xfrm rot="252627">
            <a:off x="4617365" y="2874394"/>
            <a:ext cx="185492" cy="608254"/>
            <a:chOff x="3865286" y="5490110"/>
            <a:chExt cx="272463" cy="650346"/>
          </a:xfrm>
        </p:grpSpPr>
        <p:cxnSp>
          <p:nvCxnSpPr>
            <p:cNvPr id="151" name="Straight Connector 150"/>
            <p:cNvCxnSpPr/>
            <p:nvPr/>
          </p:nvCxnSpPr>
          <p:spPr>
            <a:xfrm rot="21347373">
              <a:off x="3865286" y="5490110"/>
              <a:ext cx="196608" cy="357335"/>
            </a:xfrm>
            <a:prstGeom prst="line">
              <a:avLst/>
            </a:prstGeom>
            <a:noFill/>
            <a:ln w="38100" cap="flat" cmpd="sng" algn="ctr">
              <a:solidFill>
                <a:srgbClr val="00B050"/>
              </a:solidFill>
              <a:prstDash val="solid"/>
            </a:ln>
            <a:effectLst/>
            <a:scene3d>
              <a:camera prst="orthographicFront"/>
              <a:lightRig rig="threePt" dir="t"/>
            </a:scene3d>
            <a:sp3d>
              <a:bevelT w="165100" prst="coolSlant"/>
            </a:sp3d>
          </p:spPr>
        </p:cxnSp>
        <p:cxnSp>
          <p:nvCxnSpPr>
            <p:cNvPr id="152" name="Straight Connector 151"/>
            <p:cNvCxnSpPr/>
            <p:nvPr/>
          </p:nvCxnSpPr>
          <p:spPr>
            <a:xfrm rot="21347373">
              <a:off x="4093808" y="5821844"/>
              <a:ext cx="43941" cy="318612"/>
            </a:xfrm>
            <a:prstGeom prst="line">
              <a:avLst/>
            </a:prstGeom>
            <a:noFill/>
            <a:ln w="38100" cap="flat" cmpd="sng" algn="ctr">
              <a:solidFill>
                <a:srgbClr val="00B050"/>
              </a:solidFill>
              <a:prstDash val="solid"/>
            </a:ln>
            <a:effectLst/>
            <a:scene3d>
              <a:camera prst="orthographicFront"/>
              <a:lightRig rig="threePt" dir="t"/>
            </a:scene3d>
            <a:sp3d>
              <a:bevelT w="165100" prst="coolSlant"/>
            </a:sp3d>
          </p:spPr>
        </p:cxnSp>
      </p:grpSp>
      <p:grpSp>
        <p:nvGrpSpPr>
          <p:cNvPr id="147" name="Group 146"/>
          <p:cNvGrpSpPr/>
          <p:nvPr/>
        </p:nvGrpSpPr>
        <p:grpSpPr>
          <a:xfrm>
            <a:off x="5408369" y="1832883"/>
            <a:ext cx="2682703" cy="967467"/>
            <a:chOff x="4940156" y="2972582"/>
            <a:chExt cx="2682703" cy="967467"/>
          </a:xfrm>
        </p:grpSpPr>
        <p:sp>
          <p:nvSpPr>
            <p:cNvPr id="148" name="Rounded Rectangular Callout 147"/>
            <p:cNvSpPr/>
            <p:nvPr/>
          </p:nvSpPr>
          <p:spPr>
            <a:xfrm>
              <a:off x="4940156" y="3040958"/>
              <a:ext cx="2682703" cy="899091"/>
            </a:xfrm>
            <a:prstGeom prst="wedgeRoundRectCallout">
              <a:avLst>
                <a:gd name="adj1" fmla="val -58469"/>
                <a:gd name="adj2" fmla="val 86866"/>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49" name="Rectangle 148"/>
            <p:cNvSpPr/>
            <p:nvPr/>
          </p:nvSpPr>
          <p:spPr>
            <a:xfrm>
              <a:off x="4940300" y="2972582"/>
              <a:ext cx="2633129" cy="923330"/>
            </a:xfrm>
            <a:prstGeom prst="rect">
              <a:avLst/>
            </a:prstGeom>
          </p:spPr>
          <p:txBody>
            <a:bodyPr wrap="square">
              <a:spAutoFit/>
            </a:bodyPr>
            <a:lstStyle/>
            <a:p>
              <a:pPr algn="ctr"/>
              <a:r>
                <a:rPr lang="en-US" b="1" dirty="0"/>
                <a:t>In addition to this, an extra wire is connected to the metallic part of iron</a:t>
              </a:r>
            </a:p>
          </p:txBody>
        </p:sp>
      </p:grpSp>
      <p:cxnSp>
        <p:nvCxnSpPr>
          <p:cNvPr id="163" name="Curved Connector 162"/>
          <p:cNvCxnSpPr/>
          <p:nvPr/>
        </p:nvCxnSpPr>
        <p:spPr>
          <a:xfrm rot="5400000">
            <a:off x="4365185" y="1913700"/>
            <a:ext cx="1257298" cy="112148"/>
          </a:xfrm>
          <a:prstGeom prst="curvedConnector3">
            <a:avLst>
              <a:gd name="adj1" fmla="val 50000"/>
            </a:avLst>
          </a:prstGeom>
          <a:noFill/>
          <a:ln w="57150" cap="flat" cmpd="sng" algn="ctr">
            <a:solidFill>
              <a:schemeClr val="tx1"/>
            </a:solidFill>
            <a:prstDash val="solid"/>
          </a:ln>
          <a:effectLst>
            <a:glow>
              <a:srgbClr val="8064A2">
                <a:satMod val="175000"/>
              </a:srgbClr>
            </a:glow>
            <a:innerShdw blurRad="63500" dist="50800" dir="18900000">
              <a:prstClr val="black">
                <a:alpha val="50000"/>
              </a:prstClr>
            </a:innerShdw>
          </a:effectLst>
          <a:scene3d>
            <a:camera prst="orthographicFront"/>
            <a:lightRig rig="threePt" dir="t"/>
          </a:scene3d>
          <a:sp3d>
            <a:bevelT w="114300" prst="artDeco"/>
          </a:sp3d>
        </p:spPr>
      </p:cxnSp>
      <p:cxnSp>
        <p:nvCxnSpPr>
          <p:cNvPr id="165" name="Curved Connector 164"/>
          <p:cNvCxnSpPr/>
          <p:nvPr/>
        </p:nvCxnSpPr>
        <p:spPr>
          <a:xfrm rot="16200000" flipH="1">
            <a:off x="4053683" y="1706725"/>
            <a:ext cx="1631731" cy="75463"/>
          </a:xfrm>
          <a:prstGeom prst="curvedConnector3">
            <a:avLst>
              <a:gd name="adj1" fmla="val 50000"/>
            </a:avLst>
          </a:prstGeom>
          <a:noFill/>
          <a:ln w="57150" cap="flat" cmpd="sng" algn="ctr">
            <a:solidFill>
              <a:srgbClr val="00B050"/>
            </a:solidFill>
            <a:prstDash val="solid"/>
          </a:ln>
          <a:effectLst>
            <a:glow>
              <a:srgbClr val="8064A2">
                <a:satMod val="175000"/>
              </a:srgbClr>
            </a:glow>
            <a:innerShdw blurRad="63500" dist="50800" dir="18900000">
              <a:prstClr val="black">
                <a:alpha val="50000"/>
              </a:prstClr>
            </a:innerShdw>
          </a:effectLst>
          <a:scene3d>
            <a:camera prst="orthographicFront"/>
            <a:lightRig rig="threePt" dir="t"/>
          </a:scene3d>
          <a:sp3d>
            <a:bevelT w="114300" prst="artDeco"/>
          </a:sp3d>
        </p:spPr>
      </p:cxnSp>
      <p:cxnSp>
        <p:nvCxnSpPr>
          <p:cNvPr id="164" name="Curved Connector 163"/>
          <p:cNvCxnSpPr/>
          <p:nvPr/>
        </p:nvCxnSpPr>
        <p:spPr>
          <a:xfrm rot="16200000" flipH="1">
            <a:off x="4122320" y="1813096"/>
            <a:ext cx="1218406" cy="276049"/>
          </a:xfrm>
          <a:prstGeom prst="curvedConnector3">
            <a:avLst>
              <a:gd name="adj1" fmla="val 50000"/>
            </a:avLst>
          </a:prstGeom>
          <a:noFill/>
          <a:ln w="57150" cap="flat" cmpd="sng" algn="ctr">
            <a:solidFill>
              <a:srgbClr val="FF0000"/>
            </a:solidFill>
            <a:prstDash val="solid"/>
          </a:ln>
          <a:effectLst>
            <a:glow>
              <a:srgbClr val="8064A2">
                <a:satMod val="175000"/>
              </a:srgbClr>
            </a:glow>
            <a:innerShdw blurRad="63500" dist="50800" dir="18900000">
              <a:prstClr val="black">
                <a:alpha val="50000"/>
              </a:prstClr>
            </a:innerShdw>
          </a:effectLst>
          <a:scene3d>
            <a:camera prst="orthographicFront"/>
            <a:lightRig rig="threePt" dir="t"/>
          </a:scene3d>
          <a:sp3d>
            <a:bevelT w="114300" prst="artDeco"/>
          </a:sp3d>
        </p:spPr>
      </p:cxnSp>
      <p:grpSp>
        <p:nvGrpSpPr>
          <p:cNvPr id="175" name="Group 174"/>
          <p:cNvGrpSpPr/>
          <p:nvPr/>
        </p:nvGrpSpPr>
        <p:grpSpPr>
          <a:xfrm>
            <a:off x="152400" y="1675494"/>
            <a:ext cx="3172994" cy="1283785"/>
            <a:chOff x="5049603" y="2686534"/>
            <a:chExt cx="3172994" cy="1283785"/>
          </a:xfrm>
        </p:grpSpPr>
        <p:sp>
          <p:nvSpPr>
            <p:cNvPr id="176" name="Rounded Rectangular Callout 175"/>
            <p:cNvSpPr/>
            <p:nvPr/>
          </p:nvSpPr>
          <p:spPr>
            <a:xfrm>
              <a:off x="5137371" y="2699286"/>
              <a:ext cx="2991789" cy="1271033"/>
            </a:xfrm>
            <a:prstGeom prst="wedgeRoundRectCallout">
              <a:avLst>
                <a:gd name="adj1" fmla="val 98874"/>
                <a:gd name="adj2" fmla="val 51"/>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77" name="Rectangle 176"/>
            <p:cNvSpPr/>
            <p:nvPr/>
          </p:nvSpPr>
          <p:spPr>
            <a:xfrm>
              <a:off x="5049603" y="2686534"/>
              <a:ext cx="3172994" cy="1200329"/>
            </a:xfrm>
            <a:prstGeom prst="rect">
              <a:avLst/>
            </a:prstGeom>
          </p:spPr>
          <p:txBody>
            <a:bodyPr wrap="square">
              <a:spAutoFit/>
            </a:bodyPr>
            <a:lstStyle/>
            <a:p>
              <a:pPr algn="ctr"/>
              <a:r>
                <a:rPr lang="en-US" b="1" dirty="0"/>
                <a:t>Due to faulty material if current leaks through the coil, the current will flow through the metallic body of iron</a:t>
              </a:r>
            </a:p>
          </p:txBody>
        </p:sp>
      </p:grpSp>
      <p:sp>
        <p:nvSpPr>
          <p:cNvPr id="181" name="Lightning Bolt 180"/>
          <p:cNvSpPr/>
          <p:nvPr/>
        </p:nvSpPr>
        <p:spPr>
          <a:xfrm rot="654617">
            <a:off x="3762731" y="4002214"/>
            <a:ext cx="381000" cy="533400"/>
          </a:xfrm>
          <a:prstGeom prst="lightningBolt">
            <a:avLst/>
          </a:prstGeom>
          <a:solidFill>
            <a:srgbClr val="FFFF00"/>
          </a:solidFill>
          <a:ln w="28575" cap="flat" cmpd="sng" algn="ctr">
            <a:solidFill>
              <a:srgbClr val="FF0000"/>
            </a:solidFill>
            <a:prstDash val="solid"/>
          </a:ln>
          <a:effectLst>
            <a:glow rad="63500">
              <a:schemeClr val="accent6">
                <a:satMod val="175000"/>
                <a:alpha val="88000"/>
              </a:schemeClr>
            </a:glo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man Old Style" pitchFamily="18" charset="0"/>
            </a:endParaRPr>
          </a:p>
        </p:txBody>
      </p:sp>
      <p:grpSp>
        <p:nvGrpSpPr>
          <p:cNvPr id="185" name="Group 184"/>
          <p:cNvGrpSpPr/>
          <p:nvPr/>
        </p:nvGrpSpPr>
        <p:grpSpPr>
          <a:xfrm>
            <a:off x="5497213" y="1872753"/>
            <a:ext cx="2701916" cy="1050441"/>
            <a:chOff x="4968568" y="2883384"/>
            <a:chExt cx="2701916" cy="1050441"/>
          </a:xfrm>
        </p:grpSpPr>
        <p:sp>
          <p:nvSpPr>
            <p:cNvPr id="186" name="Rounded Rectangular Callout 185"/>
            <p:cNvSpPr/>
            <p:nvPr/>
          </p:nvSpPr>
          <p:spPr>
            <a:xfrm>
              <a:off x="4987781" y="2883384"/>
              <a:ext cx="2682703" cy="1050441"/>
            </a:xfrm>
            <a:prstGeom prst="wedgeRoundRectCallout">
              <a:avLst>
                <a:gd name="adj1" fmla="val -74328"/>
                <a:gd name="adj2" fmla="val 61291"/>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87" name="Rectangle 186"/>
            <p:cNvSpPr/>
            <p:nvPr/>
          </p:nvSpPr>
          <p:spPr>
            <a:xfrm>
              <a:off x="4968568" y="2950654"/>
              <a:ext cx="2633129" cy="923330"/>
            </a:xfrm>
            <a:prstGeom prst="rect">
              <a:avLst/>
            </a:prstGeom>
          </p:spPr>
          <p:txBody>
            <a:bodyPr wrap="square">
              <a:spAutoFit/>
            </a:bodyPr>
            <a:lstStyle/>
            <a:p>
              <a:pPr algn="ctr"/>
              <a:r>
                <a:rPr lang="en-US" b="1" dirty="0"/>
                <a:t>And the person handling the device may get a severe electric shock</a:t>
              </a:r>
            </a:p>
          </p:txBody>
        </p:sp>
      </p:grpSp>
      <p:grpSp>
        <p:nvGrpSpPr>
          <p:cNvPr id="188" name="Group 187"/>
          <p:cNvGrpSpPr/>
          <p:nvPr/>
        </p:nvGrpSpPr>
        <p:grpSpPr>
          <a:xfrm>
            <a:off x="5399881" y="1885950"/>
            <a:ext cx="2950973" cy="1050441"/>
            <a:chOff x="4853646" y="2823543"/>
            <a:chExt cx="2950973" cy="1050441"/>
          </a:xfrm>
        </p:grpSpPr>
        <p:sp>
          <p:nvSpPr>
            <p:cNvPr id="189" name="Rounded Rectangular Callout 188"/>
            <p:cNvSpPr/>
            <p:nvPr/>
          </p:nvSpPr>
          <p:spPr>
            <a:xfrm>
              <a:off x="4853646" y="2823543"/>
              <a:ext cx="2950973" cy="1050441"/>
            </a:xfrm>
            <a:prstGeom prst="wedgeRoundRectCallout">
              <a:avLst>
                <a:gd name="adj1" fmla="val -58275"/>
                <a:gd name="adj2" fmla="val 86680"/>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190" name="Rectangle 189"/>
            <p:cNvSpPr/>
            <p:nvPr/>
          </p:nvSpPr>
          <p:spPr>
            <a:xfrm>
              <a:off x="4968568" y="2892598"/>
              <a:ext cx="2739210" cy="923330"/>
            </a:xfrm>
            <a:prstGeom prst="rect">
              <a:avLst/>
            </a:prstGeom>
          </p:spPr>
          <p:txBody>
            <a:bodyPr wrap="square">
              <a:spAutoFit/>
            </a:bodyPr>
            <a:lstStyle/>
            <a:p>
              <a:pPr algn="ctr"/>
              <a:r>
                <a:rPr lang="en-US" b="1" dirty="0"/>
                <a:t>But here the additional wire connected to metallic part plays its role</a:t>
              </a:r>
            </a:p>
          </p:txBody>
        </p:sp>
      </p:grpSp>
      <p:cxnSp>
        <p:nvCxnSpPr>
          <p:cNvPr id="191" name="Curved Connector 190"/>
          <p:cNvCxnSpPr/>
          <p:nvPr/>
        </p:nvCxnSpPr>
        <p:spPr>
          <a:xfrm rot="16200000" flipH="1">
            <a:off x="4610110" y="1145369"/>
            <a:ext cx="2746830" cy="2299176"/>
          </a:xfrm>
          <a:prstGeom prst="curvedConnector3">
            <a:avLst>
              <a:gd name="adj1" fmla="val 50000"/>
            </a:avLst>
          </a:prstGeom>
          <a:noFill/>
          <a:ln w="57150" cap="flat" cmpd="sng" algn="ctr">
            <a:solidFill>
              <a:srgbClr val="00B050"/>
            </a:solidFill>
            <a:prstDash val="solid"/>
          </a:ln>
          <a:effectLst>
            <a:glow>
              <a:srgbClr val="8064A2">
                <a:satMod val="175000"/>
              </a:srgbClr>
            </a:glow>
            <a:innerShdw blurRad="63500" dist="50800" dir="18900000">
              <a:prstClr val="black">
                <a:alpha val="50000"/>
              </a:prstClr>
            </a:innerShdw>
          </a:effectLst>
          <a:scene3d>
            <a:camera prst="orthographicFront"/>
            <a:lightRig rig="threePt" dir="t"/>
          </a:scene3d>
          <a:sp3d>
            <a:bevelT w="114300" prst="artDeco"/>
          </a:sp3d>
        </p:spPr>
      </p:cxnSp>
      <p:grpSp>
        <p:nvGrpSpPr>
          <p:cNvPr id="200" name="Group 199"/>
          <p:cNvGrpSpPr/>
          <p:nvPr/>
        </p:nvGrpSpPr>
        <p:grpSpPr>
          <a:xfrm>
            <a:off x="228600" y="2495550"/>
            <a:ext cx="2958632" cy="1271034"/>
            <a:chOff x="4853646" y="2755289"/>
            <a:chExt cx="2958632" cy="1271034"/>
          </a:xfrm>
        </p:grpSpPr>
        <p:sp>
          <p:nvSpPr>
            <p:cNvPr id="201" name="Rounded Rectangular Callout 200"/>
            <p:cNvSpPr/>
            <p:nvPr/>
          </p:nvSpPr>
          <p:spPr>
            <a:xfrm>
              <a:off x="4853646" y="2755289"/>
              <a:ext cx="2950973" cy="1271034"/>
            </a:xfrm>
            <a:prstGeom prst="wedgeRoundRectCallout">
              <a:avLst>
                <a:gd name="adj1" fmla="val 60076"/>
                <a:gd name="adj2" fmla="val -92374"/>
                <a:gd name="adj3" fmla="val 16667"/>
              </a:avLst>
            </a:prstGeom>
            <a:solidFill>
              <a:schemeClr val="lt1">
                <a:alpha val="55000"/>
              </a:schemeClr>
            </a:solidFill>
            <a:ln w="19050">
              <a:solidFill>
                <a:srgbClr val="00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b="1">
                <a:solidFill>
                  <a:schemeClr val="dk1"/>
                </a:solidFill>
              </a:endParaRPr>
            </a:p>
          </p:txBody>
        </p:sp>
        <p:sp>
          <p:nvSpPr>
            <p:cNvPr id="202" name="Rectangle 201"/>
            <p:cNvSpPr/>
            <p:nvPr/>
          </p:nvSpPr>
          <p:spPr>
            <a:xfrm>
              <a:off x="4952490" y="2769203"/>
              <a:ext cx="2859788" cy="1200329"/>
            </a:xfrm>
            <a:prstGeom prst="rect">
              <a:avLst/>
            </a:prstGeom>
          </p:spPr>
          <p:txBody>
            <a:bodyPr wrap="square">
              <a:spAutoFit/>
            </a:bodyPr>
            <a:lstStyle/>
            <a:p>
              <a:pPr algn="ctr"/>
              <a:r>
                <a:rPr lang="en-US" b="1" dirty="0"/>
                <a:t>Now this extra current is taken by the earth wire to the copper plate which is in the ground</a:t>
              </a:r>
            </a:p>
          </p:txBody>
        </p:sp>
      </p:grpSp>
      <p:grpSp>
        <p:nvGrpSpPr>
          <p:cNvPr id="203" name="Group 202"/>
          <p:cNvGrpSpPr/>
          <p:nvPr/>
        </p:nvGrpSpPr>
        <p:grpSpPr>
          <a:xfrm>
            <a:off x="1718245" y="1809750"/>
            <a:ext cx="2015555" cy="717465"/>
            <a:chOff x="5244238" y="2843366"/>
            <a:chExt cx="2015555" cy="717465"/>
          </a:xfrm>
        </p:grpSpPr>
        <p:sp>
          <p:nvSpPr>
            <p:cNvPr id="204" name="Rounded Rectangular Callout 203"/>
            <p:cNvSpPr/>
            <p:nvPr/>
          </p:nvSpPr>
          <p:spPr>
            <a:xfrm>
              <a:off x="5244238" y="2843366"/>
              <a:ext cx="2015555" cy="717465"/>
            </a:xfrm>
            <a:prstGeom prst="wedgeRoundRectCallout">
              <a:avLst>
                <a:gd name="adj1" fmla="val 54779"/>
                <a:gd name="adj2" fmla="val 92845"/>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5254962" y="2890010"/>
              <a:ext cx="1980874" cy="646331"/>
            </a:xfrm>
            <a:prstGeom prst="rect">
              <a:avLst/>
            </a:prstGeom>
          </p:spPr>
          <p:txBody>
            <a:bodyPr wrap="square">
              <a:spAutoFit/>
            </a:bodyPr>
            <a:lstStyle/>
            <a:p>
              <a:pPr algn="ctr"/>
              <a:r>
                <a:rPr lang="en-US" b="1" dirty="0"/>
                <a:t>Hence, shock is prevented</a:t>
              </a:r>
            </a:p>
          </p:txBody>
        </p:sp>
      </p:grpSp>
      <p:grpSp>
        <p:nvGrpSpPr>
          <p:cNvPr id="74" name="Group 73"/>
          <p:cNvGrpSpPr/>
          <p:nvPr/>
        </p:nvGrpSpPr>
        <p:grpSpPr>
          <a:xfrm rot="20601755">
            <a:off x="4163689" y="2881659"/>
            <a:ext cx="547051" cy="433442"/>
            <a:chOff x="2603505" y="2668781"/>
            <a:chExt cx="547051" cy="433442"/>
          </a:xfrm>
        </p:grpSpPr>
        <p:cxnSp>
          <p:nvCxnSpPr>
            <p:cNvPr id="102" name="Curved Connector 101"/>
            <p:cNvCxnSpPr/>
            <p:nvPr/>
          </p:nvCxnSpPr>
          <p:spPr>
            <a:xfrm rot="10800000" flipV="1">
              <a:off x="2769182" y="2721222"/>
              <a:ext cx="381374" cy="381001"/>
            </a:xfrm>
            <a:prstGeom prst="curvedConnector3">
              <a:avLst>
                <a:gd name="adj1" fmla="val 44869"/>
              </a:avLst>
            </a:prstGeom>
            <a:noFill/>
            <a:ln w="57150" cap="flat" cmpd="sng" algn="ctr">
              <a:solidFill>
                <a:schemeClr val="tx1"/>
              </a:solidFill>
              <a:prstDash val="solid"/>
            </a:ln>
            <a:effectLst>
              <a:innerShdw blurRad="63500" dist="50800" dir="18900000">
                <a:prstClr val="black">
                  <a:alpha val="50000"/>
                </a:prstClr>
              </a:innerShdw>
            </a:effectLst>
            <a:scene3d>
              <a:camera prst="orthographicFront"/>
              <a:lightRig rig="threePt" dir="t"/>
            </a:scene3d>
            <a:sp3d>
              <a:bevelT w="114300" prst="artDeco"/>
            </a:sp3d>
          </p:spPr>
        </p:cxnSp>
        <p:cxnSp>
          <p:nvCxnSpPr>
            <p:cNvPr id="103" name="Curved Connector 102"/>
            <p:cNvCxnSpPr/>
            <p:nvPr/>
          </p:nvCxnSpPr>
          <p:spPr>
            <a:xfrm rot="10800000" flipV="1">
              <a:off x="2603504" y="2668782"/>
              <a:ext cx="480406" cy="343503"/>
            </a:xfrm>
            <a:prstGeom prst="curvedConnector3">
              <a:avLst>
                <a:gd name="adj1" fmla="val 34628"/>
              </a:avLst>
            </a:prstGeom>
            <a:noFill/>
            <a:ln w="57150" cap="flat" cmpd="sng" algn="ctr">
              <a:solidFill>
                <a:srgbClr val="FF0000"/>
              </a:solidFill>
              <a:prstDash val="solid"/>
            </a:ln>
            <a:effectLst>
              <a:innerShdw blurRad="63500" dist="50800" dir="18900000">
                <a:prstClr val="black">
                  <a:alpha val="50000"/>
                </a:prstClr>
              </a:innerShdw>
            </a:effectLst>
            <a:scene3d>
              <a:camera prst="orthographicFront"/>
              <a:lightRig rig="threePt" dir="t"/>
            </a:scene3d>
            <a:sp3d>
              <a:bevelT w="114300" prst="artDeco"/>
            </a:sp3d>
          </p:spPr>
        </p:cxnSp>
      </p:grpSp>
      <p:sp>
        <p:nvSpPr>
          <p:cNvPr id="101" name="Flowchart: Connector 100"/>
          <p:cNvSpPr/>
          <p:nvPr/>
        </p:nvSpPr>
        <p:spPr>
          <a:xfrm flipV="1">
            <a:off x="4572787" y="1453601"/>
            <a:ext cx="72000" cy="72000"/>
          </a:xfrm>
          <a:prstGeom prst="flowChartConnector">
            <a:avLst/>
          </a:prstGeom>
          <a:solidFill>
            <a:schemeClr val="tx1"/>
          </a:solidFill>
          <a:ln w="25400" cap="flat" cmpd="sng" algn="ctr">
            <a:solidFill>
              <a:schemeClr val="tx1"/>
            </a:solidFill>
            <a:prstDash val="solid"/>
          </a:ln>
          <a:effectLst>
            <a:glow rad="76200">
              <a:srgbClr val="FFFF00">
                <a:alpha val="81000"/>
              </a:srgbClr>
            </a:glow>
          </a:effectLst>
        </p:spPr>
        <p:txBody>
          <a:bodyPr rtlCol="0" anchor="ctr"/>
          <a:lstStyle/>
          <a:p>
            <a:pPr algn="ctr"/>
            <a:endParaRPr lang="en-US" kern="0" dirty="0">
              <a:solidFill>
                <a:prstClr val="white"/>
              </a:solidFill>
              <a:effectLst>
                <a:glow rad="228600">
                  <a:srgbClr val="FF0000">
                    <a:alpha val="40000"/>
                  </a:srgbClr>
                </a:glow>
              </a:effectLst>
              <a:latin typeface="Calibri"/>
            </a:endParaRPr>
          </a:p>
        </p:txBody>
      </p:sp>
      <p:sp>
        <p:nvSpPr>
          <p:cNvPr id="106" name="Flowchart: Connector 105"/>
          <p:cNvSpPr/>
          <p:nvPr/>
        </p:nvSpPr>
        <p:spPr>
          <a:xfrm flipV="1">
            <a:off x="4572000" y="1333691"/>
            <a:ext cx="72000" cy="72000"/>
          </a:xfrm>
          <a:prstGeom prst="flowChartConnector">
            <a:avLst/>
          </a:prstGeom>
          <a:solidFill>
            <a:schemeClr val="tx1"/>
          </a:solidFill>
          <a:ln w="25400" cap="flat" cmpd="sng" algn="ctr">
            <a:solidFill>
              <a:schemeClr val="tx1"/>
            </a:solidFill>
            <a:prstDash val="solid"/>
          </a:ln>
          <a:effectLst>
            <a:glow rad="76200">
              <a:srgbClr val="FFFF00">
                <a:alpha val="81000"/>
              </a:srgbClr>
            </a:glow>
          </a:effectLst>
        </p:spPr>
        <p:txBody>
          <a:bodyPr rtlCol="0" anchor="ctr"/>
          <a:lstStyle/>
          <a:p>
            <a:pPr algn="ctr"/>
            <a:endParaRPr lang="en-US" kern="0" dirty="0">
              <a:solidFill>
                <a:prstClr val="white"/>
              </a:solidFill>
              <a:effectLst>
                <a:glow rad="228600">
                  <a:srgbClr val="FF0000">
                    <a:alpha val="40000"/>
                  </a:srgbClr>
                </a:glow>
              </a:effectLst>
              <a:latin typeface="Calibri"/>
            </a:endParaRPr>
          </a:p>
        </p:txBody>
      </p:sp>
      <p:sp>
        <p:nvSpPr>
          <p:cNvPr id="107" name="Flowchart: Connector 106"/>
          <p:cNvSpPr/>
          <p:nvPr/>
        </p:nvSpPr>
        <p:spPr>
          <a:xfrm flipV="1">
            <a:off x="4576200" y="1291590"/>
            <a:ext cx="72000" cy="72000"/>
          </a:xfrm>
          <a:prstGeom prst="flowChartConnector">
            <a:avLst/>
          </a:prstGeom>
          <a:solidFill>
            <a:schemeClr val="tx1"/>
          </a:solidFill>
          <a:ln w="25400" cap="flat" cmpd="sng" algn="ctr">
            <a:solidFill>
              <a:schemeClr val="tx1"/>
            </a:solidFill>
            <a:prstDash val="solid"/>
          </a:ln>
          <a:effectLst>
            <a:glow rad="76200">
              <a:srgbClr val="FFFF00">
                <a:alpha val="81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glow rad="228600">
                  <a:srgbClr val="FF0000">
                    <a:alpha val="40000"/>
                  </a:srgbClr>
                </a:glow>
              </a:effectLst>
              <a:uLnTx/>
              <a:uFillTx/>
              <a:latin typeface="Calibri"/>
              <a:ea typeface="+mn-ea"/>
              <a:cs typeface="+mn-cs"/>
            </a:endParaRPr>
          </a:p>
        </p:txBody>
      </p:sp>
      <p:sp>
        <p:nvSpPr>
          <p:cNvPr id="100" name="Rectangle 99"/>
          <p:cNvSpPr/>
          <p:nvPr/>
        </p:nvSpPr>
        <p:spPr>
          <a:xfrm>
            <a:off x="304800" y="2254250"/>
            <a:ext cx="2797561" cy="64633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6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EARTHING</a:t>
            </a:r>
          </a:p>
        </p:txBody>
      </p:sp>
    </p:spTree>
    <p:extLst>
      <p:ext uri="{BB962C8B-B14F-4D97-AF65-F5344CB8AC3E}">
        <p14:creationId xmlns:p14="http://schemas.microsoft.com/office/powerpoint/2010/main" val="7175189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63" presetClass="path" presetSubtype="0" accel="10000" fill="hold" grpId="1" nodeType="withEffect" p14:presetBounceEnd="60000">
                                      <p:stCondLst>
                                        <p:cond delay="0"/>
                                      </p:stCondLst>
                                      <p:childTnLst>
                                        <p:animMotion origin="layout" path="M -0.525 -2.96296E-6 L 0 -2.96296E-6 " pathEditMode="relative" rAng="0" ptsTypes="AA" p14:bounceEnd="60000">
                                          <p:cBhvr>
                                            <p:cTn id="8" dur="500" fill="hold"/>
                                            <p:tgtEl>
                                              <p:spTgt spid="100"/>
                                            </p:tgtEl>
                                            <p:attrNameLst>
                                              <p:attrName>ppt_x</p:attrName>
                                              <p:attrName>ppt_y</p:attrName>
                                            </p:attrNameLst>
                                          </p:cBhvr>
                                          <p:rCtr x="26250" y="0"/>
                                        </p:animMotion>
                                      </p:childTnLst>
                                    </p:cTn>
                                  </p:par>
                                </p:childTnLst>
                              </p:cTn>
                            </p:par>
                            <p:par>
                              <p:cTn id="9" fill="hold">
                                <p:stCondLst>
                                  <p:cond delay="500"/>
                                </p:stCondLst>
                                <p:childTnLst>
                                  <p:par>
                                    <p:cTn id="10" presetID="6" presetClass="emph" presetSubtype="0" repeatCount="indefinite" autoRev="1" fill="hold" grpId="0" nodeType="afterEffect">
                                      <p:stCondLst>
                                        <p:cond delay="0"/>
                                      </p:stCondLst>
                                      <p:endCondLst>
                                        <p:cond evt="onNext" delay="0">
                                          <p:tgtEl>
                                            <p:sldTgt/>
                                          </p:tgtEl>
                                        </p:cond>
                                      </p:endCondLst>
                                      <p:childTnLst>
                                        <p:animScale>
                                          <p:cBhvr>
                                            <p:cTn id="11" dur="500" fill="hold"/>
                                            <p:tgtEl>
                                              <p:spTgt spid="100"/>
                                            </p:tgtEl>
                                          </p:cBhvr>
                                          <p:by x="110000" y="110000"/>
                                        </p:animScale>
                                      </p:childTnLst>
                                    </p:cTn>
                                  </p:par>
                                </p:childTnLst>
                              </p:cTn>
                            </p:par>
                            <p:par>
                              <p:cTn id="12" fill="hold">
                                <p:stCondLst>
                                  <p:cond delay="1500"/>
                                </p:stCondLst>
                                <p:childTnLst>
                                  <p:par>
                                    <p:cTn id="13" presetID="64" presetClass="path" presetSubtype="0" accel="50000" decel="50000" fill="hold" grpId="3" nodeType="afterEffect">
                                      <p:stCondLst>
                                        <p:cond delay="0"/>
                                      </p:stCondLst>
                                      <p:childTnLst>
                                        <p:animMotion origin="layout" path="M 5.55556E-7 -2.96296E-6 L 5.55556E-7 -0.41296 " pathEditMode="relative" rAng="0" ptsTypes="AA">
                                          <p:cBhvr>
                                            <p:cTn id="14" dur="500" fill="hold"/>
                                            <p:tgtEl>
                                              <p:spTgt spid="100"/>
                                            </p:tgtEl>
                                            <p:attrNameLst>
                                              <p:attrName>ppt_x</p:attrName>
                                              <p:attrName>ppt_y</p:attrName>
                                            </p:attrNameLst>
                                          </p:cBhvr>
                                          <p:rCtr x="0" y="-20648"/>
                                        </p:animMotion>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out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par>
                                    <p:cTn id="25" presetID="22" presetClass="entr" presetSubtype="8"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left)">
                                          <p:cBhvr>
                                            <p:cTn id="32" dur="500"/>
                                            <p:tgtEl>
                                              <p:spTgt spid="57"/>
                                            </p:tgtEl>
                                          </p:cBhvr>
                                        </p:animEffect>
                                      </p:childTnLst>
                                    </p:cTn>
                                  </p:par>
                                  <p:par>
                                    <p:cTn id="33" presetID="22" presetClass="entr" presetSubtype="2"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right)">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par>
                                    <p:cTn id="41" presetID="22" presetClass="entr" presetSubtype="2"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right)">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wipe(right)">
                                          <p:cBhvr>
                                            <p:cTn id="55" dur="500"/>
                                            <p:tgtEl>
                                              <p:spTgt spid="1032"/>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wipe(down)">
                                          <p:cBhvr>
                                            <p:cTn id="59" dur="500"/>
                                            <p:tgtEl>
                                              <p:spTgt spid="83"/>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036"/>
                                            </p:tgtEl>
                                            <p:attrNameLst>
                                              <p:attrName>style.visibility</p:attrName>
                                            </p:attrNameLst>
                                          </p:cBhvr>
                                          <p:to>
                                            <p:strVal val="visible"/>
                                          </p:to>
                                        </p:set>
                                        <p:animEffect transition="in" filter="barn(inVertical)">
                                          <p:cBhvr>
                                            <p:cTn id="62" dur="500"/>
                                            <p:tgtEl>
                                              <p:spTgt spid="1036"/>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nodeType="clickEffect">
                                      <p:stCondLst>
                                        <p:cond delay="0"/>
                                      </p:stCondLst>
                                      <p:childTnLst>
                                        <p:animEffect transition="out" filter="barn(inVertical)">
                                          <p:cBhvr>
                                            <p:cTn id="66" dur="500"/>
                                            <p:tgtEl>
                                              <p:spTgt spid="1028"/>
                                            </p:tgtEl>
                                          </p:cBhvr>
                                        </p:animEffect>
                                        <p:set>
                                          <p:cBhvr>
                                            <p:cTn id="67" dur="1" fill="hold">
                                              <p:stCondLst>
                                                <p:cond delay="499"/>
                                              </p:stCondLst>
                                            </p:cTn>
                                            <p:tgtEl>
                                              <p:spTgt spid="10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6" presetClass="exit" presetSubtype="21" fill="hold" nodeType="clickEffect">
                                      <p:stCondLst>
                                        <p:cond delay="0"/>
                                      </p:stCondLst>
                                      <p:childTnLst>
                                        <p:animEffect transition="out" filter="barn(inVertical)">
                                          <p:cBhvr>
                                            <p:cTn id="75" dur="500"/>
                                            <p:tgtEl>
                                              <p:spTgt spid="89"/>
                                            </p:tgtEl>
                                          </p:cBhvr>
                                        </p:animEffect>
                                        <p:set>
                                          <p:cBhvr>
                                            <p:cTn id="76" dur="1" fill="hold">
                                              <p:stCondLst>
                                                <p:cond delay="499"/>
                                              </p:stCondLst>
                                            </p:cTn>
                                            <p:tgtEl>
                                              <p:spTgt spid="8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nodeType="clickEffect">
                                      <p:stCondLst>
                                        <p:cond delay="0"/>
                                      </p:stCondLst>
                                      <p:childTnLst>
                                        <p:set>
                                          <p:cBhvr>
                                            <p:cTn id="80" dur="1" fill="hold">
                                              <p:stCondLst>
                                                <p:cond delay="0"/>
                                              </p:stCondLst>
                                            </p:cTn>
                                            <p:tgtEl>
                                              <p:spTgt spid="1039"/>
                                            </p:tgtEl>
                                            <p:attrNameLst>
                                              <p:attrName>style.visibility</p:attrName>
                                            </p:attrNameLst>
                                          </p:cBhvr>
                                          <p:to>
                                            <p:strVal val="visible"/>
                                          </p:to>
                                        </p:set>
                                        <p:animEffect transition="in" filter="barn(inVertical)">
                                          <p:cBhvr>
                                            <p:cTn id="81" dur="500"/>
                                            <p:tgtEl>
                                              <p:spTgt spid="1039"/>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wipe(up)">
                                          <p:cBhvr>
                                            <p:cTn id="90" dur="500"/>
                                            <p:tgtEl>
                                              <p:spTgt spid="74"/>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xit" presetSubtype="21" fill="hold" nodeType="clickEffect">
                                      <p:stCondLst>
                                        <p:cond delay="0"/>
                                      </p:stCondLst>
                                      <p:childTnLst>
                                        <p:animEffect transition="out" filter="barn(inVertical)">
                                          <p:cBhvr>
                                            <p:cTn id="94" dur="500"/>
                                            <p:tgtEl>
                                              <p:spTgt spid="116"/>
                                            </p:tgtEl>
                                          </p:cBhvr>
                                        </p:animEffect>
                                        <p:set>
                                          <p:cBhvr>
                                            <p:cTn id="95" dur="1" fill="hold">
                                              <p:stCondLst>
                                                <p:cond delay="499"/>
                                              </p:stCondLst>
                                            </p:cTn>
                                            <p:tgtEl>
                                              <p:spTgt spid="11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2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3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6" presetClass="exit" presetSubtype="21" fill="hold" nodeType="clickEffect">
                                      <p:stCondLst>
                                        <p:cond delay="0"/>
                                      </p:stCondLst>
                                      <p:childTnLst>
                                        <p:animEffect transition="out" filter="barn(inVertical)">
                                          <p:cBhvr>
                                            <p:cTn id="107" dur="500"/>
                                            <p:tgtEl>
                                              <p:spTgt spid="129"/>
                                            </p:tgtEl>
                                          </p:cBhvr>
                                        </p:animEffect>
                                        <p:set>
                                          <p:cBhvr>
                                            <p:cTn id="108" dur="1" fill="hold">
                                              <p:stCondLst>
                                                <p:cond delay="499"/>
                                              </p:stCondLst>
                                            </p:cTn>
                                            <p:tgtEl>
                                              <p:spTgt spid="12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47"/>
                                            </p:tgtEl>
                                            <p:attrNameLst>
                                              <p:attrName>style.visibility</p:attrName>
                                            </p:attrNameLst>
                                          </p:cBhvr>
                                          <p:to>
                                            <p:strVal val="visible"/>
                                          </p:to>
                                        </p:set>
                                      </p:childTnLst>
                                    </p:cTn>
                                  </p:par>
                                  <p:par>
                                    <p:cTn id="113" presetID="22" presetClass="entr" presetSubtype="1" fill="hold" nodeType="withEffect">
                                      <p:stCondLst>
                                        <p:cond delay="0"/>
                                      </p:stCondLst>
                                      <p:childTnLst>
                                        <p:set>
                                          <p:cBhvr>
                                            <p:cTn id="114" dur="1" fill="hold">
                                              <p:stCondLst>
                                                <p:cond delay="0"/>
                                              </p:stCondLst>
                                            </p:cTn>
                                            <p:tgtEl>
                                              <p:spTgt spid="150"/>
                                            </p:tgtEl>
                                            <p:attrNameLst>
                                              <p:attrName>style.visibility</p:attrName>
                                            </p:attrNameLst>
                                          </p:cBhvr>
                                          <p:to>
                                            <p:strVal val="visible"/>
                                          </p:to>
                                        </p:set>
                                        <p:animEffect transition="in" filter="wipe(up)">
                                          <p:cBhvr>
                                            <p:cTn id="115" dur="500"/>
                                            <p:tgtEl>
                                              <p:spTgt spid="150"/>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xit" presetSubtype="21" fill="hold" nodeType="clickEffect">
                                      <p:stCondLst>
                                        <p:cond delay="0"/>
                                      </p:stCondLst>
                                      <p:childTnLst>
                                        <p:animEffect transition="out" filter="barn(inVertical)">
                                          <p:cBhvr>
                                            <p:cTn id="119" dur="500"/>
                                            <p:tgtEl>
                                              <p:spTgt spid="147"/>
                                            </p:tgtEl>
                                          </p:cBhvr>
                                        </p:animEffect>
                                        <p:set>
                                          <p:cBhvr>
                                            <p:cTn id="120" dur="1" fill="hold">
                                              <p:stCondLst>
                                                <p:cond delay="499"/>
                                              </p:stCondLst>
                                            </p:cTn>
                                            <p:tgtEl>
                                              <p:spTgt spid="147"/>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wipe(down)">
                                          <p:cBhvr>
                                            <p:cTn id="125" dur="500"/>
                                            <p:tgtEl>
                                              <p:spTgt spid="16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163"/>
                                            </p:tgtEl>
                                            <p:attrNameLst>
                                              <p:attrName>style.visibility</p:attrName>
                                            </p:attrNameLst>
                                          </p:cBhvr>
                                          <p:to>
                                            <p:strVal val="visible"/>
                                          </p:to>
                                        </p:set>
                                        <p:animEffect transition="in" filter="wipe(down)">
                                          <p:cBhvr>
                                            <p:cTn id="130" dur="500"/>
                                            <p:tgtEl>
                                              <p:spTgt spid="16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165"/>
                                            </p:tgtEl>
                                            <p:attrNameLst>
                                              <p:attrName>style.visibility</p:attrName>
                                            </p:attrNameLst>
                                          </p:cBhvr>
                                          <p:to>
                                            <p:strVal val="visible"/>
                                          </p:to>
                                        </p:set>
                                        <p:animEffect transition="in" filter="wipe(down)">
                                          <p:cBhvr>
                                            <p:cTn id="135" dur="500"/>
                                            <p:tgtEl>
                                              <p:spTgt spid="165"/>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01"/>
                                            </p:tgtEl>
                                            <p:attrNameLst>
                                              <p:attrName>style.visibility</p:attrName>
                                            </p:attrNameLst>
                                          </p:cBhvr>
                                          <p:to>
                                            <p:strVal val="visible"/>
                                          </p:to>
                                        </p:set>
                                      </p:childTnLst>
                                    </p:cTn>
                                  </p:par>
                                  <p:par>
                                    <p:cTn id="140" presetID="0" presetClass="path" presetSubtype="0" accel="10000" fill="hold" grpId="1" nodeType="withEffect" p14:presetBounceEnd="2000">
                                      <p:stCondLst>
                                        <p:cond delay="0"/>
                                      </p:stCondLst>
                                      <p:childTnLst>
                                        <p:animMotion origin="layout" path="M -3.05556E-6 3.82716E-6 C 0.00139 0.01049 0.00243 0.02098 0.00417 0.03117 C 0.00504 0.03611 0.00677 0.0395 0.00764 0.04444 C 0.00834 0.04722 0.00261 0.04475 0.00278 0.04938 C 0.00295 0.05401 0.00539 0.06358 0.00851 0.07253 C 0.01042 0.08518 0.01667 0.09382 0.02153 0.10308 C 0.02309 0.11049 0.02327 0.12068 0.02466 0.12808 C 0.02414 0.15123 0.03403 0.19876 0.02014 0.21481 C 0.01563 0.22623 0.01302 0.24043 0.00764 0.25061 C 0.00243 0.24876 0.00122 0.24753 -0.00416 0.24907 C -0.00816 0.25154 -0.00833 0.25833 -0.0125 0.2608 C -0.01354 0.26759 -0.0158 0.27376 -0.01736 0.28024 C -0.01684 0.28734 -0.01614 0.29413 -0.01493 0.30092 C -0.01632 0.30802 -0.02031 0.31049 -0.02326 0.31543 C -0.02673 0.32191 -0.02326 0.3179 -0.02656 0.32469 C -0.02812 0.32777 -0.03038 0.32993 -0.03159 0.33333 C -0.03211 0.33487 -0.03229 0.33703 -0.03333 0.33796 C -0.0368 0.33981 -0.04045 0.33889 -0.04409 0.3395 C -0.04583 0.34135 -0.04843 0.34197 -0.04913 0.34537 C -0.04948 0.34691 -0.0493 0.34845 -0.05 0.34969 C -0.05521 0.35895 -0.06562 0.35956 -0.07239 0.36172 C -0.07639 0.36512 -0.07934 0.37098 -0.08333 0.37345 C -0.08663 0.3824 -0.09132 0.38456 -0.09652 0.38827 C -0.0993 0.39012 -0.10416 0.39568 -0.10416 0.39598 C -0.10694 0.40833 -0.10764 0.4037 -0.11319 0.40895 C -0.12014 0.41543 -0.12882 0.42222 -0.13489 0.43117 C -0.13889 0.43703 -0.14253 0.44598 -0.14739 0.44907 C -0.14982 0.45308 -0.15173 0.45586 -0.15486 0.45802 C -0.15868 0.46759 -0.16892 0.47654 -0.175 0.48148 C -0.17639 0.48426 -0.17847 0.48611 -0.17986 0.48889 C -0.18125 0.49166 -0.18333 0.49784 -0.18333 0.49814 C -0.18385 0.50092 -0.18559 0.50339 -0.18576 0.50679 C -0.18646 0.51728 -0.18402 0.52098 -0.17916 0.52314 C -0.17621 0.52623 -0.17534 0.52993 -0.17326 0.53487 C -0.1717 0.54351 -0.16527 0.5429 -0.16076 0.54382 C -0.1493 0.5429 -0.14514 0.5466 -0.1375 0.53796 C -0.13541 0.53055 -0.13368 0.52469 -0.12986 0.52006 C -0.12673 0.51172 -0.12586 0.50154 -0.12413 0.49197 C -0.11545 0.49506 -0.10607 0.49043 -0.09739 0.48889 C -0.09097 0.48549 -0.0868 0.48148 -0.08159 0.47407 C -0.0783 0.45802 -0.07257 0.44166 -0.0658 0.42963 C -0.06284 0.42438 -0.06198 0.41759 -0.05833 0.41358 C -0.05659 0.40463 -0.05139 0.39845 -0.04652 0.39568 C -0.04409 0.38919 -0.04027 0.38672 -0.0375 0.38086 C -0.03211 0.37006 -0.02934 0.35864 -0.02083 0.35432 C -0.01927 0.35247 -0.01736 0.35185 -0.0158 0.34969 C -0.01041 0.34228 -0.01771 0.34753 -0.01163 0.34382 C -0.00955 0.33858 -0.00989 0.33426 -0.00833 0.32901 C -0.00746 0.32561 -0.00486 0.31975 -0.00486 0.32006 C -0.00382 0.31327 -0.00173 0.30802 -0.00069 0.30092 C -0.00052 0.29259 -0.00034 0.28395 -3.05556E-6 0.27561 C 0.0007 0.26203 0.00712 0.24845 0.01181 0.23858 C 0.01407 0.23395 0.01632 0.22407 0.01927 0.22098 C 0.02084 0.21944 0.02431 0.2179 0.02431 0.21821 C 0.02743 0.21234 0.03299 0.20617 0.03681 0.20154 C 0.03785 0.18765 0.03733 0.17314 0.03854 0.15864 C 0.03889 0.13734 0.04254 0.1037 0.0467 0.08148 C 0.04827 0.05247 0.04289 0.02098 0.05018 -0.00432 C 0.04931 -0.03735 0.04705 -0.01297 0.04705 -0.02932 " pathEditMode="relative" rAng="0" ptsTypes="fffafffffffffffffffffffffffffffffffffffffffffffffffffffffff" p14:bounceEnd="2000">
                                          <p:cBhvr>
                                            <p:cTn id="141" dur="5000" fill="hold"/>
                                            <p:tgtEl>
                                              <p:spTgt spid="101"/>
                                            </p:tgtEl>
                                            <p:attrNameLst>
                                              <p:attrName>ppt_x</p:attrName>
                                              <p:attrName>ppt_y</p:attrName>
                                            </p:attrNameLst>
                                          </p:cBhvr>
                                          <p:rCtr x="-6823" y="25463"/>
                                        </p:animMotion>
                                      </p:childTnLst>
                                    </p:cTn>
                                  </p:par>
                                </p:childTnLst>
                              </p:cTn>
                            </p:par>
                            <p:par>
                              <p:cTn id="142" fill="hold">
                                <p:stCondLst>
                                  <p:cond delay="5000"/>
                                </p:stCondLst>
                                <p:childTnLst>
                                  <p:par>
                                    <p:cTn id="143" presetID="10" presetClass="exit" presetSubtype="0" fill="hold" grpId="2" nodeType="afterEffect">
                                      <p:stCondLst>
                                        <p:cond delay="0"/>
                                      </p:stCondLst>
                                      <p:childTnLst>
                                        <p:animEffect transition="out" filter="fade">
                                          <p:cBhvr>
                                            <p:cTn id="144" dur="500"/>
                                            <p:tgtEl>
                                              <p:spTgt spid="101"/>
                                            </p:tgtEl>
                                          </p:cBhvr>
                                        </p:animEffect>
                                        <p:set>
                                          <p:cBhvr>
                                            <p:cTn id="145" dur="1" fill="hold">
                                              <p:stCondLst>
                                                <p:cond delay="499"/>
                                              </p:stCondLst>
                                            </p:cTn>
                                            <p:tgtEl>
                                              <p:spTgt spid="101"/>
                                            </p:tgtEl>
                                            <p:attrNameLst>
                                              <p:attrName>style.visibility</p:attrName>
                                            </p:attrNameLst>
                                          </p:cBhvr>
                                          <p:to>
                                            <p:strVal val="hidden"/>
                                          </p:to>
                                        </p:set>
                                      </p:childTnLst>
                                    </p:cTn>
                                  </p:par>
                                  <p:par>
                                    <p:cTn id="146" presetID="22" presetClass="entr" presetSubtype="1" fill="hold" nodeType="withEffect">
                                      <p:stCondLst>
                                        <p:cond delay="0"/>
                                      </p:stCondLst>
                                      <p:childTnLst>
                                        <p:set>
                                          <p:cBhvr>
                                            <p:cTn id="147" dur="1" fill="hold">
                                              <p:stCondLst>
                                                <p:cond delay="0"/>
                                              </p:stCondLst>
                                            </p:cTn>
                                            <p:tgtEl>
                                              <p:spTgt spid="144"/>
                                            </p:tgtEl>
                                            <p:attrNameLst>
                                              <p:attrName>style.visibility</p:attrName>
                                            </p:attrNameLst>
                                          </p:cBhvr>
                                          <p:to>
                                            <p:strVal val="visible"/>
                                          </p:to>
                                        </p:set>
                                        <p:animEffect transition="in" filter="wipe(up)">
                                          <p:cBhvr>
                                            <p:cTn id="148" dur="500"/>
                                            <p:tgtEl>
                                              <p:spTgt spid="144"/>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7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6" presetClass="exit" presetSubtype="21" fill="hold" nodeType="clickEffect">
                                      <p:stCondLst>
                                        <p:cond delay="0"/>
                                      </p:stCondLst>
                                      <p:childTnLst>
                                        <p:animEffect transition="out" filter="barn(inVertical)">
                                          <p:cBhvr>
                                            <p:cTn id="156" dur="500"/>
                                            <p:tgtEl>
                                              <p:spTgt spid="175"/>
                                            </p:tgtEl>
                                          </p:cBhvr>
                                        </p:animEffect>
                                        <p:set>
                                          <p:cBhvr>
                                            <p:cTn id="157" dur="1" fill="hold">
                                              <p:stCondLst>
                                                <p:cond delay="499"/>
                                              </p:stCondLst>
                                            </p:cTn>
                                            <p:tgtEl>
                                              <p:spTgt spid="17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06"/>
                                            </p:tgtEl>
                                            <p:attrNameLst>
                                              <p:attrName>style.visibility</p:attrName>
                                            </p:attrNameLst>
                                          </p:cBhvr>
                                          <p:to>
                                            <p:strVal val="visible"/>
                                          </p:to>
                                        </p:set>
                                      </p:childTnLst>
                                    </p:cTn>
                                  </p:par>
                                  <p:par>
                                    <p:cTn id="162" presetID="0" presetClass="path" presetSubtype="0" fill="hold" grpId="1" nodeType="withEffect">
                                      <p:stCondLst>
                                        <p:cond delay="0"/>
                                      </p:stCondLst>
                                      <p:childTnLst>
                                        <p:animMotion origin="layout" path="M 0 0 C 0.00121 0.00617 0.00226 0.01235 0.00312 0.01852 C 0.00382 0.02346 0.00521 0.03333 0.00521 0.03333 C 0.00555 0.04692 0.00469 0.0608 0.00625 0.07408 C 0.0066 0.07716 0.0092 0.07747 0.01042 0.07963 C 0.01423 0.08642 0.01562 0.09753 0.01875 0.10556 C 0.01979 0.11451 0.02101 0.11821 0.02292 0.12593 C 0.02378 0.12963 0.025 0.13704 0.025 0.13704 C 0.02569 0.16482 0.02726 0.18796 0.02917 0.21482 C 0.02639 0.22284 0.02517 0.22994 0.02083 0.23519 C 0.01875 0.2463 0.01267 0.25463 0.00729 0.26111 C 0.0066 0.26296 0.00607 0.26512 0.00521 0.26667 C 0.00434 0.26821 0.00295 0.26883 0.00208 0.27037 C -0.00382 0.28241 -0.00625 0.3 -0.01563 0.30556 C -0.01858 0.3108 -0.02153 0.3142 -0.02396 0.32037 C -0.02552 0.33117 -0.02518 0.33858 -0.03021 0.34445 C -0.03264 0.35062 -0.04149 0.35864 -0.04583 0.36111 C -0.05104 0.3642 -0.05781 0.36296 -0.0625 0.36852 C -0.07049 0.37809 -0.07899 0.38642 -0.08854 0.38889 C -0.09497 0.39259 -0.1007 0.39753 -0.10729 0.4 C -0.1092 0.4105 -0.11424 0.4179 -0.11979 0.42222 C -0.12188 0.42377 -0.12413 0.42377 -0.12604 0.42593 C -0.12813 0.4284 -0.13021 0.43087 -0.13229 0.43333 C -0.13333 0.43457 -0.13542 0.43704 -0.13542 0.43704 C -0.13924 0.44753 -0.14601 0.45401 -0.15104 0.46296 C -0.15156 0.47037 -0.15104 0.48056 -0.15417 0.48704 C -0.16233 0.50401 -0.17691 0.50648 -0.18125 0.52963 C -0.17952 0.54506 -0.17674 0.54229 -0.17083 0.54815 C -0.16111 0.55772 -0.16007 0.56327 -0.14896 0.56667 C -0.14497 0.57377 -0.14271 0.58303 -0.14063 0.59259 C -0.14045 0.59753 -0.13906 0.63395 -0.13333 0.63889 C -0.13212 0.64012 -0.13056 0.63889 -0.12917 0.63889 " pathEditMode="relative" ptsTypes="fffffffffffffffffffffffffffffffA">
                                          <p:cBhvr>
                                            <p:cTn id="163" dur="2000" fill="hold"/>
                                            <p:tgtEl>
                                              <p:spTgt spid="106"/>
                                            </p:tgtEl>
                                            <p:attrNameLst>
                                              <p:attrName>ppt_x</p:attrName>
                                              <p:attrName>ppt_y</p:attrName>
                                            </p:attrNameLst>
                                          </p:cBhvr>
                                        </p:animMotion>
                                      </p:childTnLst>
                                    </p:cTn>
                                  </p:par>
                                </p:childTnLst>
                              </p:cTn>
                            </p:par>
                            <p:par>
                              <p:cTn id="164" fill="hold">
                                <p:stCondLst>
                                  <p:cond delay="2000"/>
                                </p:stCondLst>
                                <p:childTnLst>
                                  <p:par>
                                    <p:cTn id="165" presetID="1" presetClass="exit" presetSubtype="0" fill="hold" grpId="2" nodeType="afterEffect">
                                      <p:stCondLst>
                                        <p:cond delay="0"/>
                                      </p:stCondLst>
                                      <p:childTnLst>
                                        <p:set>
                                          <p:cBhvr>
                                            <p:cTn id="166" dur="1" fill="hold">
                                              <p:stCondLst>
                                                <p:cond delay="0"/>
                                              </p:stCondLst>
                                            </p:cTn>
                                            <p:tgtEl>
                                              <p:spTgt spid="106"/>
                                            </p:tgtEl>
                                            <p:attrNameLst>
                                              <p:attrName>style.visibility</p:attrName>
                                            </p:attrNameLst>
                                          </p:cBhvr>
                                          <p:to>
                                            <p:strVal val="hidden"/>
                                          </p:to>
                                        </p:set>
                                      </p:childTnLst>
                                    </p:cTn>
                                  </p:par>
                                </p:childTnLst>
                              </p:cTn>
                            </p:par>
                            <p:par>
                              <p:cTn id="167" fill="hold">
                                <p:stCondLst>
                                  <p:cond delay="2000"/>
                                </p:stCondLst>
                                <p:childTnLst>
                                  <p:par>
                                    <p:cTn id="168" presetID="22" presetClass="entr" presetSubtype="1" repeatCount="3000" fill="hold" grpId="0" nodeType="afterEffect">
                                      <p:stCondLst>
                                        <p:cond delay="0"/>
                                      </p:stCondLst>
                                      <p:childTnLst>
                                        <p:set>
                                          <p:cBhvr>
                                            <p:cTn id="169" dur="1" fill="hold">
                                              <p:stCondLst>
                                                <p:cond delay="0"/>
                                              </p:stCondLst>
                                            </p:cTn>
                                            <p:tgtEl>
                                              <p:spTgt spid="181"/>
                                            </p:tgtEl>
                                            <p:attrNameLst>
                                              <p:attrName>style.visibility</p:attrName>
                                            </p:attrNameLst>
                                          </p:cBhvr>
                                          <p:to>
                                            <p:strVal val="visible"/>
                                          </p:to>
                                        </p:set>
                                        <p:animEffect transition="in" filter="wipe(up)">
                                          <p:cBhvr>
                                            <p:cTn id="170" dur="1000"/>
                                            <p:tgtEl>
                                              <p:spTgt spid="18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xit" presetSubtype="4" fill="hold" grpId="1" nodeType="clickEffect">
                                      <p:stCondLst>
                                        <p:cond delay="0"/>
                                      </p:stCondLst>
                                      <p:childTnLst>
                                        <p:animEffect transition="out" filter="wipe(down)">
                                          <p:cBhvr>
                                            <p:cTn id="174" dur="500"/>
                                            <p:tgtEl>
                                              <p:spTgt spid="181"/>
                                            </p:tgtEl>
                                          </p:cBhvr>
                                        </p:animEffect>
                                        <p:set>
                                          <p:cBhvr>
                                            <p:cTn id="175" dur="1" fill="hold">
                                              <p:stCondLst>
                                                <p:cond delay="499"/>
                                              </p:stCondLst>
                                            </p:cTn>
                                            <p:tgtEl>
                                              <p:spTgt spid="181"/>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nodeType="afterEffect">
                                      <p:stCondLst>
                                        <p:cond delay="0"/>
                                      </p:stCondLst>
                                      <p:childTnLst>
                                        <p:set>
                                          <p:cBhvr>
                                            <p:cTn id="178" dur="1" fill="hold">
                                              <p:stCondLst>
                                                <p:cond delay="0"/>
                                              </p:stCondLst>
                                            </p:cTn>
                                            <p:tgtEl>
                                              <p:spTgt spid="18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6" presetClass="exit" presetSubtype="21" fill="hold" nodeType="clickEffect">
                                      <p:stCondLst>
                                        <p:cond delay="0"/>
                                      </p:stCondLst>
                                      <p:childTnLst>
                                        <p:animEffect transition="out" filter="barn(inVertical)">
                                          <p:cBhvr>
                                            <p:cTn id="182" dur="500"/>
                                            <p:tgtEl>
                                              <p:spTgt spid="185"/>
                                            </p:tgtEl>
                                          </p:cBhvr>
                                        </p:animEffect>
                                        <p:set>
                                          <p:cBhvr>
                                            <p:cTn id="183" dur="1" fill="hold">
                                              <p:stCondLst>
                                                <p:cond delay="499"/>
                                              </p:stCondLst>
                                            </p:cTn>
                                            <p:tgtEl>
                                              <p:spTgt spid="185"/>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188"/>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6" presetClass="exit" presetSubtype="21" fill="hold" nodeType="clickEffect">
                                      <p:stCondLst>
                                        <p:cond delay="0"/>
                                      </p:stCondLst>
                                      <p:childTnLst>
                                        <p:animEffect transition="out" filter="barn(inVertical)">
                                          <p:cBhvr>
                                            <p:cTn id="191" dur="500"/>
                                            <p:tgtEl>
                                              <p:spTgt spid="188"/>
                                            </p:tgtEl>
                                          </p:cBhvr>
                                        </p:animEffect>
                                        <p:set>
                                          <p:cBhvr>
                                            <p:cTn id="192" dur="1" fill="hold">
                                              <p:stCondLst>
                                                <p:cond delay="499"/>
                                              </p:stCondLst>
                                            </p:cTn>
                                            <p:tgtEl>
                                              <p:spTgt spid="18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nodeType="clickEffect">
                                      <p:stCondLst>
                                        <p:cond delay="0"/>
                                      </p:stCondLst>
                                      <p:childTnLst>
                                        <p:set>
                                          <p:cBhvr>
                                            <p:cTn id="196" dur="1" fill="hold">
                                              <p:stCondLst>
                                                <p:cond delay="0"/>
                                              </p:stCondLst>
                                            </p:cTn>
                                            <p:tgtEl>
                                              <p:spTgt spid="191"/>
                                            </p:tgtEl>
                                            <p:attrNameLst>
                                              <p:attrName>style.visibility</p:attrName>
                                            </p:attrNameLst>
                                          </p:cBhvr>
                                          <p:to>
                                            <p:strVal val="visible"/>
                                          </p:to>
                                        </p:set>
                                        <p:animEffect transition="in" filter="wipe(up)">
                                          <p:cBhvr>
                                            <p:cTn id="197" dur="1000"/>
                                            <p:tgtEl>
                                              <p:spTgt spid="191"/>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200"/>
                                            </p:tgtEl>
                                            <p:attrNameLst>
                                              <p:attrName>style.visibility</p:attrName>
                                            </p:attrNameLst>
                                          </p:cBhvr>
                                          <p:to>
                                            <p:strVal val="visible"/>
                                          </p:to>
                                        </p:set>
                                      </p:childTnLst>
                                    </p:cTn>
                                  </p:par>
                                </p:childTnLst>
                              </p:cTn>
                            </p:par>
                            <p:par>
                              <p:cTn id="202" fill="hold">
                                <p:stCondLst>
                                  <p:cond delay="0"/>
                                </p:stCondLst>
                                <p:childTnLst>
                                  <p:par>
                                    <p:cTn id="203" presetID="1" presetClass="entr" presetSubtype="0" fill="hold" grpId="0" nodeType="afterEffect">
                                      <p:stCondLst>
                                        <p:cond delay="0"/>
                                      </p:stCondLst>
                                      <p:childTnLst>
                                        <p:set>
                                          <p:cBhvr>
                                            <p:cTn id="204" dur="1" fill="hold">
                                              <p:stCondLst>
                                                <p:cond delay="0"/>
                                              </p:stCondLst>
                                            </p:cTn>
                                            <p:tgtEl>
                                              <p:spTgt spid="107"/>
                                            </p:tgtEl>
                                            <p:attrNameLst>
                                              <p:attrName>style.visibility</p:attrName>
                                            </p:attrNameLst>
                                          </p:cBhvr>
                                          <p:to>
                                            <p:strVal val="visible"/>
                                          </p:to>
                                        </p:set>
                                      </p:childTnLst>
                                    </p:cTn>
                                  </p:par>
                                  <p:par>
                                    <p:cTn id="205" presetID="0" presetClass="path" presetSubtype="0" fill="hold" grpId="1" nodeType="withEffect">
                                      <p:stCondLst>
                                        <p:cond delay="0"/>
                                      </p:stCondLst>
                                      <p:childTnLst>
                                        <p:animMotion origin="layout" path="M -2.77778E-7 -4.69136E-6 C 0.00451 0.02377 -2.77778E-7 -0.00185 0.00174 0.06389 C 0.00191 0.07284 0.00608 0.08365 0.00747 0.09198 C 0.00816 0.10217 0.00885 0.12038 0.0125 0.12902 C 0.01441 0.13365 0.01684 0.13704 0.01927 0.14075 C 0.02101 0.14352 0.02413 0.1497 0.02413 0.15 C 0.02882 0.17346 0.0224 0.13951 0.0276 0.17346 C 0.02813 0.17686 0.02917 0.18365 0.02917 0.18396 C 0.03021 0.19846 0.03455 0.22531 0.02674 0.2355 C 0.02483 0.24044 0.01997 0.24908 0.01997 0.24939 C 0.01806 0.26081 0.01441 0.27408 0.00747 0.27717 C 0.00642 0.27871 0.00538 0.28025 0.00417 0.28149 C 0.0026 0.28303 -0.00087 0.28457 -0.00087 0.28488 C -0.00538 0.29568 -0.00885 0.3071 -0.01337 0.3176 C -0.01528 0.32346 -0.0191 0.33334 -0.0191 0.33365 C -0.01979 0.3463 -0.01806 0.34846 -0.0217 0.35556 C -0.02326 0.35865 -0.02431 0.36328 -0.02656 0.36451 C -0.0283 0.36544 -0.0316 0.3676 -0.0316 0.36791 C -0.03212 0.36605 -0.03281 0.36142 -0.03333 0.36297 C -0.03455 0.36636 -0.03351 0.36914 -0.0342 0.375 C -0.03559 0.38179 -0.03924 0.38735 -0.04253 0.39105 C -0.04757 0.38858 -0.05764 0.39198 -0.06163 0.3926 C -0.07083 0.39599 -0.06736 0.39414 -0.0724 0.39723 C -0.07569 0.40679 -0.07344 0.40309 -0.0783 0.40741 C -0.08056 0.40926 -0.0849 0.41328 -0.0849 0.41358 C -0.08924 0.42099 -0.09253 0.42902 -0.09826 0.43272 C -0.10087 0.43704 -0.10156 0.44291 -0.1033 0.44599 C -0.10469 0.44846 -0.10677 0.44846 -0.10833 0.45031 C -0.11371 0.45649 -0.11545 0.4605 -0.1217 0.46389 C -0.12483 0.46821 -0.12743 0.46821 -0.13073 0.4713 C -0.14323 0.48303 -0.13455 0.47717 -0.1441 0.48303 C -0.14496 0.48457 -0.14601 0.48581 -0.1467 0.48735 C -0.1474 0.48858 -0.14757 0.49075 -0.14826 0.49198 C -0.15104 0.49692 -0.15521 0.4997 -0.15833 0.50371 C -0.16354 0.51914 -0.17639 0.52994 -0.1816 0.54538 C -0.18403 0.56204 -0.17326 0.56852 -0.1658 0.57192 C -0.16267 0.57593 -0.15868 0.5784 -0.15503 0.58087 C -0.15208 0.58797 -0.14826 0.59321 -0.14583 0.60155 C -0.1408 0.61852 -0.13871 0.63797 -0.13663 0.65649 C -0.12656 0.6534 -0.11667 0.6497 -0.1066 0.64599 C -0.10052 0.64013 -0.0934 0.63858 -0.08663 0.63704 C -0.07708 0.63087 -0.09045 0.63889 -0.06337 0.63426 C -0.06042 0.63365 -0.05781 0.63056 -0.05503 0.62963 C -0.04983 0.62562 -0.04774 0.625 -0.04167 0.62377 C -0.03576 0.62099 -0.0309 0.61544 -0.025 0.61328 C -0.02222 0.61019 -0.02031 0.60618 -0.01753 0.60309 C -0.01701 0.60155 -0.01667 0.5997 -0.0158 0.59846 C -0.01493 0.59723 -0.00521 0.59075 -0.0033 0.58982 C -0.00017 0.58612 0.0033 0.57994 0.00677 0.57778 C 0.0092 0.57346 0.01094 0.57068 0.01424 0.56883 C 0.01858 0.56112 0.025 0.55772 0.03004 0.55124 C 0.03038 0.54939 0.03021 0.54692 0.0309 0.54538 C 0.03142 0.54383 0.03281 0.54383 0.03333 0.54229 C 0.03438 0.53889 0.03438 0.53426 0.03507 0.53056 C 0.03715 0.50525 0.03542 0.47007 0.0283 0.44599 C 0.02587 0.42068 0.02448 0.41544 0.0158 0.39568 C 0.01493 0.3892 0.01476 0.38735 0.01163 0.38365 C 0.01267 0.35896 0.01597 0.32624 0.00504 0.30679 C 0.0092 0.2892 0.01997 0.27963 0.025 0.26235 C 0.03108 0.24198 0.03194 0.22007 0.03594 0.19846 C 0.03542 0.16698 0.03698 0.13519 0.0309 0.10525 C 0.03056 0.10031 0.03021 0.09538 0.03004 0.09044 C 0.02969 0.0821 0.02969 0.07346 0.02917 0.06513 C 0.02882 0.05865 0.0276 0.04599 0.0276 0.0463 C 0.02743 0.0213 0.02396 -0.03734 0.02674 -0.07098 C 0.02708 -0.06913 0.02708 -0.06697 0.0276 -0.06512 C 0.02795 -0.06358 0.02882 -0.06234 0.02917 -0.0608 C 0.03073 -0.05339 0.025 -0.04321 0.02691 -0.0358 C 0.02778 -0.0287 0.02691 -0.02067 0.0276 -0.01358 C 0.03021 0.01451 0.03247 0.00186 0.03455 0.01605 C 0.03576 0.03704 0.04028 0.06204 0.05052 0.07531 C 0.05104 0.0784 0.05278 0.07933 0.05399 0.08149 C 0.0559 0.08488 0.04913 0.09538 0.05538 0.09383 C 0.05868 0.10371 0.05642 0.10556 0.06094 0.11358 C 0.06302 0.12377 0.06372 0.11698 0.06788 0.12593 C 0.07014 0.13087 0.07257 0.13025 0.07483 0.13457 C 0.07847 0.14013 0.08542 0.15062 0.08941 0.15433 C 0.0934 0.15803 0.09688 0.15371 0.09913 0.1571 C 0.10104 0.16204 0.10087 0.17007 0.1033 0.17408 C 0.10781 0.19846 0.13385 0.19877 0.14583 0.20155 C 0.14965 0.20247 0.15365 0.20247 0.15747 0.20309 C 0.16007 0.20433 0.16267 0.20433 0.1651 0.20587 C 0.16979 0.20865 0.175 0.2176 0.17899 0.22223 C 0.18056 0.22377 0.18194 0.22531 0.18333 0.22686 C 0.1842 0.22778 0.18594 0.22963 0.18594 0.22994 C 0.18854 0.23735 0.18767 0.21636 0.19236 0.22038 C 0.1941 0.22346 0.19618 0.21821 0.19983 0.22346 C 0.20347 0.22871 0.20764 0.24198 0.21406 0.25155 C 0.21944 0.26667 0.22986 0.27038 0.23819 0.28118 C 0.23906 0.28735 0.25486 0.32099 0.25486 0.3213 C 0.2559 0.32655 0.25885 0.35834 0.26233 0.36266 C 0.2658 0.37408 0.26875 0.38951 0.27066 0.39815 C 0.27257 0.40679 0.27309 0.40525 0.27396 0.41451 C 0.27604 0.42007 0.27552 0.44723 0.27569 0.45463 C 0.27587 0.46729 0.27083 0.4747 0.27083 0.48735 " pathEditMode="relative" rAng="0" ptsTypes="ffffffffffffffffffffffffffffffffffffffffffffffffffffffffffffffffffffffffffffafffffffffaffffafff">
                                          <p:cBhvr>
                                            <p:cTn id="206" dur="10000" fill="hold"/>
                                            <p:tgtEl>
                                              <p:spTgt spid="107"/>
                                            </p:tgtEl>
                                            <p:attrNameLst>
                                              <p:attrName>ppt_x</p:attrName>
                                              <p:attrName>ppt_y</p:attrName>
                                            </p:attrNameLst>
                                          </p:cBhvr>
                                          <p:rCtr x="4601" y="29259"/>
                                        </p:animMotion>
                                      </p:childTnLst>
                                    </p:cTn>
                                  </p:par>
                                </p:childTnLst>
                              </p:cTn>
                            </p:par>
                            <p:par>
                              <p:cTn id="207" fill="hold">
                                <p:stCondLst>
                                  <p:cond delay="10000"/>
                                </p:stCondLst>
                                <p:childTnLst>
                                  <p:par>
                                    <p:cTn id="208" presetID="1" presetClass="exit" presetSubtype="0" fill="hold" grpId="2" nodeType="afterEffect">
                                      <p:stCondLst>
                                        <p:cond delay="0"/>
                                      </p:stCondLst>
                                      <p:childTnLst>
                                        <p:set>
                                          <p:cBhvr>
                                            <p:cTn id="209" dur="1" fill="hold">
                                              <p:stCondLst>
                                                <p:cond delay="0"/>
                                              </p:stCondLst>
                                            </p:cTn>
                                            <p:tgtEl>
                                              <p:spTgt spid="107"/>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6" presetClass="exit" presetSubtype="21" fill="hold" nodeType="clickEffect">
                                      <p:stCondLst>
                                        <p:cond delay="0"/>
                                      </p:stCondLst>
                                      <p:childTnLst>
                                        <p:animEffect transition="out" filter="barn(inVertical)">
                                          <p:cBhvr>
                                            <p:cTn id="213" dur="500"/>
                                            <p:tgtEl>
                                              <p:spTgt spid="200"/>
                                            </p:tgtEl>
                                          </p:cBhvr>
                                        </p:animEffect>
                                        <p:set>
                                          <p:cBhvr>
                                            <p:cTn id="214" dur="1" fill="hold">
                                              <p:stCondLst>
                                                <p:cond delay="499"/>
                                              </p:stCondLst>
                                            </p:cTn>
                                            <p:tgtEl>
                                              <p:spTgt spid="200"/>
                                            </p:tgtEl>
                                            <p:attrNameLst>
                                              <p:attrName>style.visibility</p:attrName>
                                            </p:attrNameLst>
                                          </p:cBhvr>
                                          <p:to>
                                            <p:strVal val="hidden"/>
                                          </p:to>
                                        </p:set>
                                      </p:childTnLst>
                                    </p:cTn>
                                  </p:par>
                                </p:childTnLst>
                              </p:cTn>
                            </p:par>
                            <p:par>
                              <p:cTn id="215" fill="hold">
                                <p:stCondLst>
                                  <p:cond delay="500"/>
                                </p:stCondLst>
                                <p:childTnLst>
                                  <p:par>
                                    <p:cTn id="216" presetID="1" presetClass="entr" presetSubtype="0" fill="hold" nodeType="afterEffect">
                                      <p:stCondLst>
                                        <p:cond delay="0"/>
                                      </p:stCondLst>
                                      <p:childTnLst>
                                        <p:set>
                                          <p:cBhvr>
                                            <p:cTn id="217" dur="1" fill="hold">
                                              <p:stCondLst>
                                                <p:cond delay="0"/>
                                              </p:stCondLst>
                                            </p:cTn>
                                            <p:tgtEl>
                                              <p:spTgt spid="203"/>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6" presetClass="exit" presetSubtype="21" fill="hold" nodeType="clickEffect">
                                      <p:stCondLst>
                                        <p:cond delay="0"/>
                                      </p:stCondLst>
                                      <p:childTnLst>
                                        <p:animEffect transition="out" filter="barn(inVertical)">
                                          <p:cBhvr>
                                            <p:cTn id="221" dur="500"/>
                                            <p:tgtEl>
                                              <p:spTgt spid="203"/>
                                            </p:tgtEl>
                                          </p:cBhvr>
                                        </p:animEffect>
                                        <p:set>
                                          <p:cBhvr>
                                            <p:cTn id="222" dur="1" fill="hold">
                                              <p:stCondLst>
                                                <p:cond delay="499"/>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1036" grpId="0"/>
          <p:bldP spid="181" grpId="0" animBg="1"/>
          <p:bldP spid="181" grpId="1" animBg="1"/>
          <p:bldP spid="101" grpId="0" animBg="1"/>
          <p:bldP spid="101" grpId="1" animBg="1"/>
          <p:bldP spid="101" grpId="2" animBg="1"/>
          <p:bldP spid="106" grpId="0" animBg="1"/>
          <p:bldP spid="106" grpId="1" animBg="1"/>
          <p:bldP spid="106" grpId="2" animBg="1"/>
          <p:bldP spid="107" grpId="0" animBg="1"/>
          <p:bldP spid="107" grpId="1" animBg="1"/>
          <p:bldP spid="107" grpId="2" animBg="1"/>
          <p:bldP spid="100" grpId="0"/>
          <p:bldP spid="100" grpId="1"/>
          <p:bldP spid="100" grpId="2"/>
          <p:bldP spid="100" grpId="3"/>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100"/>
                                            </p:tgtEl>
                                            <p:attrNameLst>
                                              <p:attrName>ppt_x</p:attrName>
                                              <p:attrName>ppt_y</p:attrName>
                                            </p:attrNameLst>
                                          </p:cBhvr>
                                          <p:rCtr x="26250" y="0"/>
                                        </p:animMotion>
                                      </p:childTnLst>
                                    </p:cTn>
                                  </p:par>
                                </p:childTnLst>
                              </p:cTn>
                            </p:par>
                            <p:par>
                              <p:cTn id="9" fill="hold">
                                <p:stCondLst>
                                  <p:cond delay="500"/>
                                </p:stCondLst>
                                <p:childTnLst>
                                  <p:par>
                                    <p:cTn id="10" presetID="6" presetClass="emph" presetSubtype="0" repeatCount="indefinite" autoRev="1" fill="hold" grpId="0" nodeType="afterEffect">
                                      <p:stCondLst>
                                        <p:cond delay="0"/>
                                      </p:stCondLst>
                                      <p:endCondLst>
                                        <p:cond evt="onNext" delay="0">
                                          <p:tgtEl>
                                            <p:sldTgt/>
                                          </p:tgtEl>
                                        </p:cond>
                                      </p:endCondLst>
                                      <p:childTnLst>
                                        <p:animScale>
                                          <p:cBhvr>
                                            <p:cTn id="11" dur="500" fill="hold"/>
                                            <p:tgtEl>
                                              <p:spTgt spid="100"/>
                                            </p:tgtEl>
                                          </p:cBhvr>
                                          <p:by x="110000" y="110000"/>
                                        </p:animScale>
                                      </p:childTnLst>
                                    </p:cTn>
                                  </p:par>
                                </p:childTnLst>
                              </p:cTn>
                            </p:par>
                            <p:par>
                              <p:cTn id="12" fill="hold">
                                <p:stCondLst>
                                  <p:cond delay="1500"/>
                                </p:stCondLst>
                                <p:childTnLst>
                                  <p:par>
                                    <p:cTn id="13" presetID="64" presetClass="path" presetSubtype="0" accel="50000" decel="50000" fill="hold" grpId="3" nodeType="afterEffect">
                                      <p:stCondLst>
                                        <p:cond delay="0"/>
                                      </p:stCondLst>
                                      <p:childTnLst>
                                        <p:animMotion origin="layout" path="M 5.55556E-7 -2.96296E-6 L 5.55556E-7 -0.41296 " pathEditMode="relative" rAng="0" ptsTypes="AA">
                                          <p:cBhvr>
                                            <p:cTn id="14" dur="500" fill="hold"/>
                                            <p:tgtEl>
                                              <p:spTgt spid="100"/>
                                            </p:tgtEl>
                                            <p:attrNameLst>
                                              <p:attrName>ppt_x</p:attrName>
                                              <p:attrName>ppt_y</p:attrName>
                                            </p:attrNameLst>
                                          </p:cBhvr>
                                          <p:rCtr x="0" y="-20648"/>
                                        </p:animMotion>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arn(outHorizontal)">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par>
                                    <p:cTn id="25" presetID="22" presetClass="entr" presetSubtype="8"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left)">
                                          <p:cBhvr>
                                            <p:cTn id="32" dur="500"/>
                                            <p:tgtEl>
                                              <p:spTgt spid="57"/>
                                            </p:tgtEl>
                                          </p:cBhvr>
                                        </p:animEffect>
                                      </p:childTnLst>
                                    </p:cTn>
                                  </p:par>
                                  <p:par>
                                    <p:cTn id="33" presetID="22" presetClass="entr" presetSubtype="2"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right)">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wipe(left)">
                                          <p:cBhvr>
                                            <p:cTn id="40" dur="500"/>
                                            <p:tgtEl>
                                              <p:spTgt spid="58"/>
                                            </p:tgtEl>
                                          </p:cBhvr>
                                        </p:animEffect>
                                      </p:childTnLst>
                                    </p:cTn>
                                  </p:par>
                                  <p:par>
                                    <p:cTn id="41" presetID="22" presetClass="entr" presetSubtype="2"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right)">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wipe(right)">
                                          <p:cBhvr>
                                            <p:cTn id="55" dur="500"/>
                                            <p:tgtEl>
                                              <p:spTgt spid="1032"/>
                                            </p:tgtEl>
                                          </p:cBhvr>
                                        </p:animEffec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wipe(down)">
                                          <p:cBhvr>
                                            <p:cTn id="59" dur="500"/>
                                            <p:tgtEl>
                                              <p:spTgt spid="83"/>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1036"/>
                                            </p:tgtEl>
                                            <p:attrNameLst>
                                              <p:attrName>style.visibility</p:attrName>
                                            </p:attrNameLst>
                                          </p:cBhvr>
                                          <p:to>
                                            <p:strVal val="visible"/>
                                          </p:to>
                                        </p:set>
                                        <p:animEffect transition="in" filter="barn(inVertical)">
                                          <p:cBhvr>
                                            <p:cTn id="62" dur="500"/>
                                            <p:tgtEl>
                                              <p:spTgt spid="1036"/>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nodeType="clickEffect">
                                      <p:stCondLst>
                                        <p:cond delay="0"/>
                                      </p:stCondLst>
                                      <p:childTnLst>
                                        <p:animEffect transition="out" filter="barn(inVertical)">
                                          <p:cBhvr>
                                            <p:cTn id="66" dur="500"/>
                                            <p:tgtEl>
                                              <p:spTgt spid="1028"/>
                                            </p:tgtEl>
                                          </p:cBhvr>
                                        </p:animEffect>
                                        <p:set>
                                          <p:cBhvr>
                                            <p:cTn id="67" dur="1" fill="hold">
                                              <p:stCondLst>
                                                <p:cond delay="499"/>
                                              </p:stCondLst>
                                            </p:cTn>
                                            <p:tgtEl>
                                              <p:spTgt spid="10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6" presetClass="exit" presetSubtype="21" fill="hold" nodeType="clickEffect">
                                      <p:stCondLst>
                                        <p:cond delay="0"/>
                                      </p:stCondLst>
                                      <p:childTnLst>
                                        <p:animEffect transition="out" filter="barn(inVertical)">
                                          <p:cBhvr>
                                            <p:cTn id="75" dur="500"/>
                                            <p:tgtEl>
                                              <p:spTgt spid="89"/>
                                            </p:tgtEl>
                                          </p:cBhvr>
                                        </p:animEffect>
                                        <p:set>
                                          <p:cBhvr>
                                            <p:cTn id="76" dur="1" fill="hold">
                                              <p:stCondLst>
                                                <p:cond delay="499"/>
                                              </p:stCondLst>
                                            </p:cTn>
                                            <p:tgtEl>
                                              <p:spTgt spid="8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nodeType="clickEffect">
                                      <p:stCondLst>
                                        <p:cond delay="0"/>
                                      </p:stCondLst>
                                      <p:childTnLst>
                                        <p:set>
                                          <p:cBhvr>
                                            <p:cTn id="80" dur="1" fill="hold">
                                              <p:stCondLst>
                                                <p:cond delay="0"/>
                                              </p:stCondLst>
                                            </p:cTn>
                                            <p:tgtEl>
                                              <p:spTgt spid="1039"/>
                                            </p:tgtEl>
                                            <p:attrNameLst>
                                              <p:attrName>style.visibility</p:attrName>
                                            </p:attrNameLst>
                                          </p:cBhvr>
                                          <p:to>
                                            <p:strVal val="visible"/>
                                          </p:to>
                                        </p:set>
                                        <p:animEffect transition="in" filter="barn(inVertical)">
                                          <p:cBhvr>
                                            <p:cTn id="81" dur="500"/>
                                            <p:tgtEl>
                                              <p:spTgt spid="1039"/>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74"/>
                                            </p:tgtEl>
                                            <p:attrNameLst>
                                              <p:attrName>style.visibility</p:attrName>
                                            </p:attrNameLst>
                                          </p:cBhvr>
                                          <p:to>
                                            <p:strVal val="visible"/>
                                          </p:to>
                                        </p:set>
                                        <p:animEffect transition="in" filter="wipe(up)">
                                          <p:cBhvr>
                                            <p:cTn id="90" dur="500"/>
                                            <p:tgtEl>
                                              <p:spTgt spid="74"/>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xit" presetSubtype="21" fill="hold" nodeType="clickEffect">
                                      <p:stCondLst>
                                        <p:cond delay="0"/>
                                      </p:stCondLst>
                                      <p:childTnLst>
                                        <p:animEffect transition="out" filter="barn(inVertical)">
                                          <p:cBhvr>
                                            <p:cTn id="94" dur="500"/>
                                            <p:tgtEl>
                                              <p:spTgt spid="116"/>
                                            </p:tgtEl>
                                          </p:cBhvr>
                                        </p:animEffect>
                                        <p:set>
                                          <p:cBhvr>
                                            <p:cTn id="95" dur="1" fill="hold">
                                              <p:stCondLst>
                                                <p:cond delay="499"/>
                                              </p:stCondLst>
                                            </p:cTn>
                                            <p:tgtEl>
                                              <p:spTgt spid="11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129"/>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136"/>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6" presetClass="exit" presetSubtype="21" fill="hold" nodeType="clickEffect">
                                      <p:stCondLst>
                                        <p:cond delay="0"/>
                                      </p:stCondLst>
                                      <p:childTnLst>
                                        <p:animEffect transition="out" filter="barn(inVertical)">
                                          <p:cBhvr>
                                            <p:cTn id="107" dur="500"/>
                                            <p:tgtEl>
                                              <p:spTgt spid="129"/>
                                            </p:tgtEl>
                                          </p:cBhvr>
                                        </p:animEffect>
                                        <p:set>
                                          <p:cBhvr>
                                            <p:cTn id="108" dur="1" fill="hold">
                                              <p:stCondLst>
                                                <p:cond delay="499"/>
                                              </p:stCondLst>
                                            </p:cTn>
                                            <p:tgtEl>
                                              <p:spTgt spid="12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47"/>
                                            </p:tgtEl>
                                            <p:attrNameLst>
                                              <p:attrName>style.visibility</p:attrName>
                                            </p:attrNameLst>
                                          </p:cBhvr>
                                          <p:to>
                                            <p:strVal val="visible"/>
                                          </p:to>
                                        </p:set>
                                      </p:childTnLst>
                                    </p:cTn>
                                  </p:par>
                                  <p:par>
                                    <p:cTn id="113" presetID="22" presetClass="entr" presetSubtype="1" fill="hold" nodeType="withEffect">
                                      <p:stCondLst>
                                        <p:cond delay="0"/>
                                      </p:stCondLst>
                                      <p:childTnLst>
                                        <p:set>
                                          <p:cBhvr>
                                            <p:cTn id="114" dur="1" fill="hold">
                                              <p:stCondLst>
                                                <p:cond delay="0"/>
                                              </p:stCondLst>
                                            </p:cTn>
                                            <p:tgtEl>
                                              <p:spTgt spid="150"/>
                                            </p:tgtEl>
                                            <p:attrNameLst>
                                              <p:attrName>style.visibility</p:attrName>
                                            </p:attrNameLst>
                                          </p:cBhvr>
                                          <p:to>
                                            <p:strVal val="visible"/>
                                          </p:to>
                                        </p:set>
                                        <p:animEffect transition="in" filter="wipe(up)">
                                          <p:cBhvr>
                                            <p:cTn id="115" dur="500"/>
                                            <p:tgtEl>
                                              <p:spTgt spid="150"/>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xit" presetSubtype="21" fill="hold" nodeType="clickEffect">
                                      <p:stCondLst>
                                        <p:cond delay="0"/>
                                      </p:stCondLst>
                                      <p:childTnLst>
                                        <p:animEffect transition="out" filter="barn(inVertical)">
                                          <p:cBhvr>
                                            <p:cTn id="119" dur="500"/>
                                            <p:tgtEl>
                                              <p:spTgt spid="147"/>
                                            </p:tgtEl>
                                          </p:cBhvr>
                                        </p:animEffect>
                                        <p:set>
                                          <p:cBhvr>
                                            <p:cTn id="120" dur="1" fill="hold">
                                              <p:stCondLst>
                                                <p:cond delay="499"/>
                                              </p:stCondLst>
                                            </p:cTn>
                                            <p:tgtEl>
                                              <p:spTgt spid="147"/>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wipe(down)">
                                          <p:cBhvr>
                                            <p:cTn id="125" dur="500"/>
                                            <p:tgtEl>
                                              <p:spTgt spid="16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nodeType="clickEffect">
                                      <p:stCondLst>
                                        <p:cond delay="0"/>
                                      </p:stCondLst>
                                      <p:childTnLst>
                                        <p:set>
                                          <p:cBhvr>
                                            <p:cTn id="129" dur="1" fill="hold">
                                              <p:stCondLst>
                                                <p:cond delay="0"/>
                                              </p:stCondLst>
                                            </p:cTn>
                                            <p:tgtEl>
                                              <p:spTgt spid="163"/>
                                            </p:tgtEl>
                                            <p:attrNameLst>
                                              <p:attrName>style.visibility</p:attrName>
                                            </p:attrNameLst>
                                          </p:cBhvr>
                                          <p:to>
                                            <p:strVal val="visible"/>
                                          </p:to>
                                        </p:set>
                                        <p:animEffect transition="in" filter="wipe(down)">
                                          <p:cBhvr>
                                            <p:cTn id="130" dur="500"/>
                                            <p:tgtEl>
                                              <p:spTgt spid="16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165"/>
                                            </p:tgtEl>
                                            <p:attrNameLst>
                                              <p:attrName>style.visibility</p:attrName>
                                            </p:attrNameLst>
                                          </p:cBhvr>
                                          <p:to>
                                            <p:strVal val="visible"/>
                                          </p:to>
                                        </p:set>
                                        <p:animEffect transition="in" filter="wipe(down)">
                                          <p:cBhvr>
                                            <p:cTn id="135" dur="500"/>
                                            <p:tgtEl>
                                              <p:spTgt spid="165"/>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01"/>
                                            </p:tgtEl>
                                            <p:attrNameLst>
                                              <p:attrName>style.visibility</p:attrName>
                                            </p:attrNameLst>
                                          </p:cBhvr>
                                          <p:to>
                                            <p:strVal val="visible"/>
                                          </p:to>
                                        </p:set>
                                      </p:childTnLst>
                                    </p:cTn>
                                  </p:par>
                                  <p:par>
                                    <p:cTn id="140" presetID="0" presetClass="path" presetSubtype="0" accel="10000" fill="hold" grpId="1" nodeType="withEffect">
                                      <p:stCondLst>
                                        <p:cond delay="0"/>
                                      </p:stCondLst>
                                      <p:childTnLst>
                                        <p:animMotion origin="layout" path="M -3.05556E-6 3.82716E-6 C 0.00139 0.01049 0.00243 0.02098 0.00417 0.03117 C 0.00504 0.03611 0.00677 0.0395 0.00764 0.04444 C 0.00834 0.04722 0.00261 0.04475 0.00278 0.04938 C 0.00295 0.05401 0.00539 0.06358 0.00851 0.07253 C 0.01042 0.08518 0.01667 0.09382 0.02153 0.10308 C 0.02309 0.11049 0.02327 0.12068 0.02466 0.12808 C 0.02414 0.15123 0.03403 0.19876 0.02014 0.21481 C 0.01563 0.22623 0.01302 0.24043 0.00764 0.25061 C 0.00243 0.24876 0.00122 0.24753 -0.00416 0.24907 C -0.00816 0.25154 -0.00833 0.25833 -0.0125 0.2608 C -0.01354 0.26759 -0.0158 0.27376 -0.01736 0.28024 C -0.01684 0.28734 -0.01614 0.29413 -0.01493 0.30092 C -0.01632 0.30802 -0.02031 0.31049 -0.02326 0.31543 C -0.02673 0.32191 -0.02326 0.3179 -0.02656 0.32469 C -0.02812 0.32777 -0.03038 0.32993 -0.03159 0.33333 C -0.03211 0.33487 -0.03229 0.33703 -0.03333 0.33796 C -0.0368 0.33981 -0.04045 0.33889 -0.04409 0.3395 C -0.04583 0.34135 -0.04843 0.34197 -0.04913 0.34537 C -0.04948 0.34691 -0.0493 0.34845 -0.05 0.34969 C -0.05521 0.35895 -0.06562 0.35956 -0.07239 0.36172 C -0.07639 0.36512 -0.07934 0.37098 -0.08333 0.37345 C -0.08663 0.3824 -0.09132 0.38456 -0.09652 0.38827 C -0.0993 0.39012 -0.10416 0.39568 -0.10416 0.39598 C -0.10694 0.40833 -0.10764 0.4037 -0.11319 0.40895 C -0.12014 0.41543 -0.12882 0.42222 -0.13489 0.43117 C -0.13889 0.43703 -0.14253 0.44598 -0.14739 0.44907 C -0.14982 0.45308 -0.15173 0.45586 -0.15486 0.45802 C -0.15868 0.46759 -0.16892 0.47654 -0.175 0.48148 C -0.17639 0.48426 -0.17847 0.48611 -0.17986 0.48889 C -0.18125 0.49166 -0.18333 0.49784 -0.18333 0.49814 C -0.18385 0.50092 -0.18559 0.50339 -0.18576 0.50679 C -0.18646 0.51728 -0.18402 0.52098 -0.17916 0.52314 C -0.17621 0.52623 -0.17534 0.52993 -0.17326 0.53487 C -0.1717 0.54351 -0.16527 0.5429 -0.16076 0.54382 C -0.1493 0.5429 -0.14514 0.5466 -0.1375 0.53796 C -0.13541 0.53055 -0.13368 0.52469 -0.12986 0.52006 C -0.12673 0.51172 -0.12586 0.50154 -0.12413 0.49197 C -0.11545 0.49506 -0.10607 0.49043 -0.09739 0.48889 C -0.09097 0.48549 -0.0868 0.48148 -0.08159 0.47407 C -0.0783 0.45802 -0.07257 0.44166 -0.0658 0.42963 C -0.06284 0.42438 -0.06198 0.41759 -0.05833 0.41358 C -0.05659 0.40463 -0.05139 0.39845 -0.04652 0.39568 C -0.04409 0.38919 -0.04027 0.38672 -0.0375 0.38086 C -0.03211 0.37006 -0.02934 0.35864 -0.02083 0.35432 C -0.01927 0.35247 -0.01736 0.35185 -0.0158 0.34969 C -0.01041 0.34228 -0.01771 0.34753 -0.01163 0.34382 C -0.00955 0.33858 -0.00989 0.33426 -0.00833 0.32901 C -0.00746 0.32561 -0.00486 0.31975 -0.00486 0.32006 C -0.00382 0.31327 -0.00173 0.30802 -0.00069 0.30092 C -0.00052 0.29259 -0.00034 0.28395 -3.05556E-6 0.27561 C 0.0007 0.26203 0.00712 0.24845 0.01181 0.23858 C 0.01407 0.23395 0.01632 0.22407 0.01927 0.22098 C 0.02084 0.21944 0.02431 0.2179 0.02431 0.21821 C 0.02743 0.21234 0.03299 0.20617 0.03681 0.20154 C 0.03785 0.18765 0.03733 0.17314 0.03854 0.15864 C 0.03889 0.13734 0.04254 0.1037 0.0467 0.08148 C 0.04827 0.05247 0.04289 0.02098 0.05018 -0.00432 C 0.04931 -0.03735 0.04705 -0.01297 0.04705 -0.02932 " pathEditMode="relative" rAng="0" ptsTypes="fffafffffffffffffffffffffffffffffffffffffffffffffffffffffff">
                                          <p:cBhvr>
                                            <p:cTn id="141" dur="5000" fill="hold"/>
                                            <p:tgtEl>
                                              <p:spTgt spid="101"/>
                                            </p:tgtEl>
                                            <p:attrNameLst>
                                              <p:attrName>ppt_x</p:attrName>
                                              <p:attrName>ppt_y</p:attrName>
                                            </p:attrNameLst>
                                          </p:cBhvr>
                                          <p:rCtr x="-6823" y="25463"/>
                                        </p:animMotion>
                                      </p:childTnLst>
                                    </p:cTn>
                                  </p:par>
                                </p:childTnLst>
                              </p:cTn>
                            </p:par>
                            <p:par>
                              <p:cTn id="142" fill="hold">
                                <p:stCondLst>
                                  <p:cond delay="5000"/>
                                </p:stCondLst>
                                <p:childTnLst>
                                  <p:par>
                                    <p:cTn id="143" presetID="10" presetClass="exit" presetSubtype="0" fill="hold" grpId="2" nodeType="afterEffect">
                                      <p:stCondLst>
                                        <p:cond delay="0"/>
                                      </p:stCondLst>
                                      <p:childTnLst>
                                        <p:animEffect transition="out" filter="fade">
                                          <p:cBhvr>
                                            <p:cTn id="144" dur="500"/>
                                            <p:tgtEl>
                                              <p:spTgt spid="101"/>
                                            </p:tgtEl>
                                          </p:cBhvr>
                                        </p:animEffect>
                                        <p:set>
                                          <p:cBhvr>
                                            <p:cTn id="145" dur="1" fill="hold">
                                              <p:stCondLst>
                                                <p:cond delay="499"/>
                                              </p:stCondLst>
                                            </p:cTn>
                                            <p:tgtEl>
                                              <p:spTgt spid="101"/>
                                            </p:tgtEl>
                                            <p:attrNameLst>
                                              <p:attrName>style.visibility</p:attrName>
                                            </p:attrNameLst>
                                          </p:cBhvr>
                                          <p:to>
                                            <p:strVal val="hidden"/>
                                          </p:to>
                                        </p:set>
                                      </p:childTnLst>
                                    </p:cTn>
                                  </p:par>
                                  <p:par>
                                    <p:cTn id="146" presetID="22" presetClass="entr" presetSubtype="1" fill="hold" nodeType="withEffect">
                                      <p:stCondLst>
                                        <p:cond delay="0"/>
                                      </p:stCondLst>
                                      <p:childTnLst>
                                        <p:set>
                                          <p:cBhvr>
                                            <p:cTn id="147" dur="1" fill="hold">
                                              <p:stCondLst>
                                                <p:cond delay="0"/>
                                              </p:stCondLst>
                                            </p:cTn>
                                            <p:tgtEl>
                                              <p:spTgt spid="144"/>
                                            </p:tgtEl>
                                            <p:attrNameLst>
                                              <p:attrName>style.visibility</p:attrName>
                                            </p:attrNameLst>
                                          </p:cBhvr>
                                          <p:to>
                                            <p:strVal val="visible"/>
                                          </p:to>
                                        </p:set>
                                        <p:animEffect transition="in" filter="wipe(up)">
                                          <p:cBhvr>
                                            <p:cTn id="148" dur="500"/>
                                            <p:tgtEl>
                                              <p:spTgt spid="144"/>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7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6" presetClass="exit" presetSubtype="21" fill="hold" nodeType="clickEffect">
                                      <p:stCondLst>
                                        <p:cond delay="0"/>
                                      </p:stCondLst>
                                      <p:childTnLst>
                                        <p:animEffect transition="out" filter="barn(inVertical)">
                                          <p:cBhvr>
                                            <p:cTn id="156" dur="500"/>
                                            <p:tgtEl>
                                              <p:spTgt spid="175"/>
                                            </p:tgtEl>
                                          </p:cBhvr>
                                        </p:animEffect>
                                        <p:set>
                                          <p:cBhvr>
                                            <p:cTn id="157" dur="1" fill="hold">
                                              <p:stCondLst>
                                                <p:cond delay="499"/>
                                              </p:stCondLst>
                                            </p:cTn>
                                            <p:tgtEl>
                                              <p:spTgt spid="17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06"/>
                                            </p:tgtEl>
                                            <p:attrNameLst>
                                              <p:attrName>style.visibility</p:attrName>
                                            </p:attrNameLst>
                                          </p:cBhvr>
                                          <p:to>
                                            <p:strVal val="visible"/>
                                          </p:to>
                                        </p:set>
                                      </p:childTnLst>
                                    </p:cTn>
                                  </p:par>
                                  <p:par>
                                    <p:cTn id="162" presetID="0" presetClass="path" presetSubtype="0" fill="hold" grpId="1" nodeType="withEffect">
                                      <p:stCondLst>
                                        <p:cond delay="0"/>
                                      </p:stCondLst>
                                      <p:childTnLst>
                                        <p:animMotion origin="layout" path="M 0 0 C 0.00121 0.00617 0.00226 0.01235 0.00312 0.01852 C 0.00382 0.02346 0.00521 0.03333 0.00521 0.03333 C 0.00555 0.04692 0.00469 0.0608 0.00625 0.07408 C 0.0066 0.07716 0.0092 0.07747 0.01042 0.07963 C 0.01423 0.08642 0.01562 0.09753 0.01875 0.10556 C 0.01979 0.11451 0.02101 0.11821 0.02292 0.12593 C 0.02378 0.12963 0.025 0.13704 0.025 0.13704 C 0.02569 0.16482 0.02726 0.18796 0.02917 0.21482 C 0.02639 0.22284 0.02517 0.22994 0.02083 0.23519 C 0.01875 0.2463 0.01267 0.25463 0.00729 0.26111 C 0.0066 0.26296 0.00607 0.26512 0.00521 0.26667 C 0.00434 0.26821 0.00295 0.26883 0.00208 0.27037 C -0.00382 0.28241 -0.00625 0.3 -0.01563 0.30556 C -0.01858 0.3108 -0.02153 0.3142 -0.02396 0.32037 C -0.02552 0.33117 -0.02518 0.33858 -0.03021 0.34445 C -0.03264 0.35062 -0.04149 0.35864 -0.04583 0.36111 C -0.05104 0.3642 -0.05781 0.36296 -0.0625 0.36852 C -0.07049 0.37809 -0.07899 0.38642 -0.08854 0.38889 C -0.09497 0.39259 -0.1007 0.39753 -0.10729 0.4 C -0.1092 0.4105 -0.11424 0.4179 -0.11979 0.42222 C -0.12188 0.42377 -0.12413 0.42377 -0.12604 0.42593 C -0.12813 0.4284 -0.13021 0.43087 -0.13229 0.43333 C -0.13333 0.43457 -0.13542 0.43704 -0.13542 0.43704 C -0.13924 0.44753 -0.14601 0.45401 -0.15104 0.46296 C -0.15156 0.47037 -0.15104 0.48056 -0.15417 0.48704 C -0.16233 0.50401 -0.17691 0.50648 -0.18125 0.52963 C -0.17952 0.54506 -0.17674 0.54229 -0.17083 0.54815 C -0.16111 0.55772 -0.16007 0.56327 -0.14896 0.56667 C -0.14497 0.57377 -0.14271 0.58303 -0.14063 0.59259 C -0.14045 0.59753 -0.13906 0.63395 -0.13333 0.63889 C -0.13212 0.64012 -0.13056 0.63889 -0.12917 0.63889 " pathEditMode="relative" ptsTypes="fffffffffffffffffffffffffffffffA">
                                          <p:cBhvr>
                                            <p:cTn id="163" dur="2000" fill="hold"/>
                                            <p:tgtEl>
                                              <p:spTgt spid="106"/>
                                            </p:tgtEl>
                                            <p:attrNameLst>
                                              <p:attrName>ppt_x</p:attrName>
                                              <p:attrName>ppt_y</p:attrName>
                                            </p:attrNameLst>
                                          </p:cBhvr>
                                        </p:animMotion>
                                      </p:childTnLst>
                                    </p:cTn>
                                  </p:par>
                                </p:childTnLst>
                              </p:cTn>
                            </p:par>
                            <p:par>
                              <p:cTn id="164" fill="hold">
                                <p:stCondLst>
                                  <p:cond delay="2000"/>
                                </p:stCondLst>
                                <p:childTnLst>
                                  <p:par>
                                    <p:cTn id="165" presetID="1" presetClass="exit" presetSubtype="0" fill="hold" grpId="2" nodeType="afterEffect">
                                      <p:stCondLst>
                                        <p:cond delay="0"/>
                                      </p:stCondLst>
                                      <p:childTnLst>
                                        <p:set>
                                          <p:cBhvr>
                                            <p:cTn id="166" dur="1" fill="hold">
                                              <p:stCondLst>
                                                <p:cond delay="0"/>
                                              </p:stCondLst>
                                            </p:cTn>
                                            <p:tgtEl>
                                              <p:spTgt spid="106"/>
                                            </p:tgtEl>
                                            <p:attrNameLst>
                                              <p:attrName>style.visibility</p:attrName>
                                            </p:attrNameLst>
                                          </p:cBhvr>
                                          <p:to>
                                            <p:strVal val="hidden"/>
                                          </p:to>
                                        </p:set>
                                      </p:childTnLst>
                                    </p:cTn>
                                  </p:par>
                                </p:childTnLst>
                              </p:cTn>
                            </p:par>
                            <p:par>
                              <p:cTn id="167" fill="hold">
                                <p:stCondLst>
                                  <p:cond delay="2000"/>
                                </p:stCondLst>
                                <p:childTnLst>
                                  <p:par>
                                    <p:cTn id="168" presetID="22" presetClass="entr" presetSubtype="1" repeatCount="3000" fill="hold" grpId="0" nodeType="afterEffect">
                                      <p:stCondLst>
                                        <p:cond delay="0"/>
                                      </p:stCondLst>
                                      <p:childTnLst>
                                        <p:set>
                                          <p:cBhvr>
                                            <p:cTn id="169" dur="1" fill="hold">
                                              <p:stCondLst>
                                                <p:cond delay="0"/>
                                              </p:stCondLst>
                                            </p:cTn>
                                            <p:tgtEl>
                                              <p:spTgt spid="181"/>
                                            </p:tgtEl>
                                            <p:attrNameLst>
                                              <p:attrName>style.visibility</p:attrName>
                                            </p:attrNameLst>
                                          </p:cBhvr>
                                          <p:to>
                                            <p:strVal val="visible"/>
                                          </p:to>
                                        </p:set>
                                        <p:animEffect transition="in" filter="wipe(up)">
                                          <p:cBhvr>
                                            <p:cTn id="170" dur="1000"/>
                                            <p:tgtEl>
                                              <p:spTgt spid="181"/>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xit" presetSubtype="4" fill="hold" grpId="1" nodeType="clickEffect">
                                      <p:stCondLst>
                                        <p:cond delay="0"/>
                                      </p:stCondLst>
                                      <p:childTnLst>
                                        <p:animEffect transition="out" filter="wipe(down)">
                                          <p:cBhvr>
                                            <p:cTn id="174" dur="500"/>
                                            <p:tgtEl>
                                              <p:spTgt spid="181"/>
                                            </p:tgtEl>
                                          </p:cBhvr>
                                        </p:animEffect>
                                        <p:set>
                                          <p:cBhvr>
                                            <p:cTn id="175" dur="1" fill="hold">
                                              <p:stCondLst>
                                                <p:cond delay="499"/>
                                              </p:stCondLst>
                                            </p:cTn>
                                            <p:tgtEl>
                                              <p:spTgt spid="181"/>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nodeType="afterEffect">
                                      <p:stCondLst>
                                        <p:cond delay="0"/>
                                      </p:stCondLst>
                                      <p:childTnLst>
                                        <p:set>
                                          <p:cBhvr>
                                            <p:cTn id="178" dur="1" fill="hold">
                                              <p:stCondLst>
                                                <p:cond delay="0"/>
                                              </p:stCondLst>
                                            </p:cTn>
                                            <p:tgtEl>
                                              <p:spTgt spid="18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6" presetClass="exit" presetSubtype="21" fill="hold" nodeType="clickEffect">
                                      <p:stCondLst>
                                        <p:cond delay="0"/>
                                      </p:stCondLst>
                                      <p:childTnLst>
                                        <p:animEffect transition="out" filter="barn(inVertical)">
                                          <p:cBhvr>
                                            <p:cTn id="182" dur="500"/>
                                            <p:tgtEl>
                                              <p:spTgt spid="185"/>
                                            </p:tgtEl>
                                          </p:cBhvr>
                                        </p:animEffect>
                                        <p:set>
                                          <p:cBhvr>
                                            <p:cTn id="183" dur="1" fill="hold">
                                              <p:stCondLst>
                                                <p:cond delay="499"/>
                                              </p:stCondLst>
                                            </p:cTn>
                                            <p:tgtEl>
                                              <p:spTgt spid="185"/>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188"/>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6" presetClass="exit" presetSubtype="21" fill="hold" nodeType="clickEffect">
                                      <p:stCondLst>
                                        <p:cond delay="0"/>
                                      </p:stCondLst>
                                      <p:childTnLst>
                                        <p:animEffect transition="out" filter="barn(inVertical)">
                                          <p:cBhvr>
                                            <p:cTn id="191" dur="500"/>
                                            <p:tgtEl>
                                              <p:spTgt spid="188"/>
                                            </p:tgtEl>
                                          </p:cBhvr>
                                        </p:animEffect>
                                        <p:set>
                                          <p:cBhvr>
                                            <p:cTn id="192" dur="1" fill="hold">
                                              <p:stCondLst>
                                                <p:cond delay="499"/>
                                              </p:stCondLst>
                                            </p:cTn>
                                            <p:tgtEl>
                                              <p:spTgt spid="188"/>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1" fill="hold" nodeType="clickEffect">
                                      <p:stCondLst>
                                        <p:cond delay="0"/>
                                      </p:stCondLst>
                                      <p:childTnLst>
                                        <p:set>
                                          <p:cBhvr>
                                            <p:cTn id="196" dur="1" fill="hold">
                                              <p:stCondLst>
                                                <p:cond delay="0"/>
                                              </p:stCondLst>
                                            </p:cTn>
                                            <p:tgtEl>
                                              <p:spTgt spid="191"/>
                                            </p:tgtEl>
                                            <p:attrNameLst>
                                              <p:attrName>style.visibility</p:attrName>
                                            </p:attrNameLst>
                                          </p:cBhvr>
                                          <p:to>
                                            <p:strVal val="visible"/>
                                          </p:to>
                                        </p:set>
                                        <p:animEffect transition="in" filter="wipe(up)">
                                          <p:cBhvr>
                                            <p:cTn id="197" dur="1000"/>
                                            <p:tgtEl>
                                              <p:spTgt spid="191"/>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0"/>
                                              </p:stCondLst>
                                            </p:cTn>
                                            <p:tgtEl>
                                              <p:spTgt spid="200"/>
                                            </p:tgtEl>
                                            <p:attrNameLst>
                                              <p:attrName>style.visibility</p:attrName>
                                            </p:attrNameLst>
                                          </p:cBhvr>
                                          <p:to>
                                            <p:strVal val="visible"/>
                                          </p:to>
                                        </p:set>
                                      </p:childTnLst>
                                    </p:cTn>
                                  </p:par>
                                </p:childTnLst>
                              </p:cTn>
                            </p:par>
                            <p:par>
                              <p:cTn id="202" fill="hold">
                                <p:stCondLst>
                                  <p:cond delay="0"/>
                                </p:stCondLst>
                                <p:childTnLst>
                                  <p:par>
                                    <p:cTn id="203" presetID="1" presetClass="entr" presetSubtype="0" fill="hold" grpId="0" nodeType="afterEffect">
                                      <p:stCondLst>
                                        <p:cond delay="0"/>
                                      </p:stCondLst>
                                      <p:childTnLst>
                                        <p:set>
                                          <p:cBhvr>
                                            <p:cTn id="204" dur="1" fill="hold">
                                              <p:stCondLst>
                                                <p:cond delay="0"/>
                                              </p:stCondLst>
                                            </p:cTn>
                                            <p:tgtEl>
                                              <p:spTgt spid="107"/>
                                            </p:tgtEl>
                                            <p:attrNameLst>
                                              <p:attrName>style.visibility</p:attrName>
                                            </p:attrNameLst>
                                          </p:cBhvr>
                                          <p:to>
                                            <p:strVal val="visible"/>
                                          </p:to>
                                        </p:set>
                                      </p:childTnLst>
                                    </p:cTn>
                                  </p:par>
                                  <p:par>
                                    <p:cTn id="205" presetID="0" presetClass="path" presetSubtype="0" fill="hold" grpId="1" nodeType="withEffect">
                                      <p:stCondLst>
                                        <p:cond delay="0"/>
                                      </p:stCondLst>
                                      <p:childTnLst>
                                        <p:animMotion origin="layout" path="M -2.77778E-7 -4.69136E-6 C 0.00451 0.02377 -2.77778E-7 -0.00185 0.00174 0.06389 C 0.00191 0.07284 0.00608 0.08365 0.00747 0.09198 C 0.00816 0.10217 0.00885 0.12038 0.0125 0.12902 C 0.01441 0.13365 0.01684 0.13704 0.01927 0.14075 C 0.02101 0.14352 0.02413 0.1497 0.02413 0.15 C 0.02882 0.17346 0.0224 0.13951 0.0276 0.17346 C 0.02813 0.17686 0.02917 0.18365 0.02917 0.18396 C 0.03021 0.19846 0.03455 0.22531 0.02674 0.2355 C 0.02483 0.24044 0.01997 0.24908 0.01997 0.24939 C 0.01806 0.26081 0.01441 0.27408 0.00747 0.27717 C 0.00642 0.27871 0.00538 0.28025 0.00417 0.28149 C 0.0026 0.28303 -0.00087 0.28457 -0.00087 0.28488 C -0.00538 0.29568 -0.00885 0.3071 -0.01337 0.3176 C -0.01528 0.32346 -0.0191 0.33334 -0.0191 0.33365 C -0.01979 0.3463 -0.01806 0.34846 -0.0217 0.35556 C -0.02326 0.35865 -0.02431 0.36328 -0.02656 0.36451 C -0.0283 0.36544 -0.0316 0.3676 -0.0316 0.36791 C -0.03212 0.36605 -0.03281 0.36142 -0.03333 0.36297 C -0.03455 0.36636 -0.03351 0.36914 -0.0342 0.375 C -0.03559 0.38179 -0.03924 0.38735 -0.04253 0.39105 C -0.04757 0.38858 -0.05764 0.39198 -0.06163 0.3926 C -0.07083 0.39599 -0.06736 0.39414 -0.0724 0.39723 C -0.07569 0.40679 -0.07344 0.40309 -0.0783 0.40741 C -0.08056 0.40926 -0.0849 0.41328 -0.0849 0.41358 C -0.08924 0.42099 -0.09253 0.42902 -0.09826 0.43272 C -0.10087 0.43704 -0.10156 0.44291 -0.1033 0.44599 C -0.10469 0.44846 -0.10677 0.44846 -0.10833 0.45031 C -0.11371 0.45649 -0.11545 0.4605 -0.1217 0.46389 C -0.12483 0.46821 -0.12743 0.46821 -0.13073 0.4713 C -0.14323 0.48303 -0.13455 0.47717 -0.1441 0.48303 C -0.14496 0.48457 -0.14601 0.48581 -0.1467 0.48735 C -0.1474 0.48858 -0.14757 0.49075 -0.14826 0.49198 C -0.15104 0.49692 -0.15521 0.4997 -0.15833 0.50371 C -0.16354 0.51914 -0.17639 0.52994 -0.1816 0.54538 C -0.18403 0.56204 -0.17326 0.56852 -0.1658 0.57192 C -0.16267 0.57593 -0.15868 0.5784 -0.15503 0.58087 C -0.15208 0.58797 -0.14826 0.59321 -0.14583 0.60155 C -0.1408 0.61852 -0.13871 0.63797 -0.13663 0.65649 C -0.12656 0.6534 -0.11667 0.6497 -0.1066 0.64599 C -0.10052 0.64013 -0.0934 0.63858 -0.08663 0.63704 C -0.07708 0.63087 -0.09045 0.63889 -0.06337 0.63426 C -0.06042 0.63365 -0.05781 0.63056 -0.05503 0.62963 C -0.04983 0.62562 -0.04774 0.625 -0.04167 0.62377 C -0.03576 0.62099 -0.0309 0.61544 -0.025 0.61328 C -0.02222 0.61019 -0.02031 0.60618 -0.01753 0.60309 C -0.01701 0.60155 -0.01667 0.5997 -0.0158 0.59846 C -0.01493 0.59723 -0.00521 0.59075 -0.0033 0.58982 C -0.00017 0.58612 0.0033 0.57994 0.00677 0.57778 C 0.0092 0.57346 0.01094 0.57068 0.01424 0.56883 C 0.01858 0.56112 0.025 0.55772 0.03004 0.55124 C 0.03038 0.54939 0.03021 0.54692 0.0309 0.54538 C 0.03142 0.54383 0.03281 0.54383 0.03333 0.54229 C 0.03438 0.53889 0.03438 0.53426 0.03507 0.53056 C 0.03715 0.50525 0.03542 0.47007 0.0283 0.44599 C 0.02587 0.42068 0.02448 0.41544 0.0158 0.39568 C 0.01493 0.3892 0.01476 0.38735 0.01163 0.38365 C 0.01267 0.35896 0.01597 0.32624 0.00504 0.30679 C 0.0092 0.2892 0.01997 0.27963 0.025 0.26235 C 0.03108 0.24198 0.03194 0.22007 0.03594 0.19846 C 0.03542 0.16698 0.03698 0.13519 0.0309 0.10525 C 0.03056 0.10031 0.03021 0.09538 0.03004 0.09044 C 0.02969 0.0821 0.02969 0.07346 0.02917 0.06513 C 0.02882 0.05865 0.0276 0.04599 0.0276 0.0463 C 0.02743 0.0213 0.02396 -0.03734 0.02674 -0.07098 C 0.02708 -0.06913 0.02708 -0.06697 0.0276 -0.06512 C 0.02795 -0.06358 0.02882 -0.06234 0.02917 -0.0608 C 0.03073 -0.05339 0.025 -0.04321 0.02691 -0.0358 C 0.02778 -0.0287 0.02691 -0.02067 0.0276 -0.01358 C 0.03021 0.01451 0.03247 0.00186 0.03455 0.01605 C 0.03576 0.03704 0.04028 0.06204 0.05052 0.07531 C 0.05104 0.0784 0.05278 0.07933 0.05399 0.08149 C 0.0559 0.08488 0.04913 0.09538 0.05538 0.09383 C 0.05868 0.10371 0.05642 0.10556 0.06094 0.11358 C 0.06302 0.12377 0.06372 0.11698 0.06788 0.12593 C 0.07014 0.13087 0.07257 0.13025 0.07483 0.13457 C 0.07847 0.14013 0.08542 0.15062 0.08941 0.15433 C 0.0934 0.15803 0.09688 0.15371 0.09913 0.1571 C 0.10104 0.16204 0.10087 0.17007 0.1033 0.17408 C 0.10781 0.19846 0.13385 0.19877 0.14583 0.20155 C 0.14965 0.20247 0.15365 0.20247 0.15747 0.20309 C 0.16007 0.20433 0.16267 0.20433 0.1651 0.20587 C 0.16979 0.20865 0.175 0.2176 0.17899 0.22223 C 0.18056 0.22377 0.18194 0.22531 0.18333 0.22686 C 0.1842 0.22778 0.18594 0.22963 0.18594 0.22994 C 0.18854 0.23735 0.18767 0.21636 0.19236 0.22038 C 0.1941 0.22346 0.19618 0.21821 0.19983 0.22346 C 0.20347 0.22871 0.20764 0.24198 0.21406 0.25155 C 0.21944 0.26667 0.22986 0.27038 0.23819 0.28118 C 0.23906 0.28735 0.25486 0.32099 0.25486 0.3213 C 0.2559 0.32655 0.25885 0.35834 0.26233 0.36266 C 0.2658 0.37408 0.26875 0.38951 0.27066 0.39815 C 0.27257 0.40679 0.27309 0.40525 0.27396 0.41451 C 0.27604 0.42007 0.27552 0.44723 0.27569 0.45463 C 0.27587 0.46729 0.27083 0.4747 0.27083 0.48735 " pathEditMode="relative" rAng="0" ptsTypes="ffffffffffffffffffffffffffffffffffffffffffffffffffffffffffffffffffffffffffffafffffffffaffffafff">
                                          <p:cBhvr>
                                            <p:cTn id="206" dur="10000" fill="hold"/>
                                            <p:tgtEl>
                                              <p:spTgt spid="107"/>
                                            </p:tgtEl>
                                            <p:attrNameLst>
                                              <p:attrName>ppt_x</p:attrName>
                                              <p:attrName>ppt_y</p:attrName>
                                            </p:attrNameLst>
                                          </p:cBhvr>
                                          <p:rCtr x="4601" y="29259"/>
                                        </p:animMotion>
                                      </p:childTnLst>
                                    </p:cTn>
                                  </p:par>
                                </p:childTnLst>
                              </p:cTn>
                            </p:par>
                            <p:par>
                              <p:cTn id="207" fill="hold">
                                <p:stCondLst>
                                  <p:cond delay="10000"/>
                                </p:stCondLst>
                                <p:childTnLst>
                                  <p:par>
                                    <p:cTn id="208" presetID="1" presetClass="exit" presetSubtype="0" fill="hold" grpId="2" nodeType="afterEffect">
                                      <p:stCondLst>
                                        <p:cond delay="0"/>
                                      </p:stCondLst>
                                      <p:childTnLst>
                                        <p:set>
                                          <p:cBhvr>
                                            <p:cTn id="209" dur="1" fill="hold">
                                              <p:stCondLst>
                                                <p:cond delay="0"/>
                                              </p:stCondLst>
                                            </p:cTn>
                                            <p:tgtEl>
                                              <p:spTgt spid="107"/>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6" presetClass="exit" presetSubtype="21" fill="hold" nodeType="clickEffect">
                                      <p:stCondLst>
                                        <p:cond delay="0"/>
                                      </p:stCondLst>
                                      <p:childTnLst>
                                        <p:animEffect transition="out" filter="barn(inVertical)">
                                          <p:cBhvr>
                                            <p:cTn id="213" dur="500"/>
                                            <p:tgtEl>
                                              <p:spTgt spid="200"/>
                                            </p:tgtEl>
                                          </p:cBhvr>
                                        </p:animEffect>
                                        <p:set>
                                          <p:cBhvr>
                                            <p:cTn id="214" dur="1" fill="hold">
                                              <p:stCondLst>
                                                <p:cond delay="499"/>
                                              </p:stCondLst>
                                            </p:cTn>
                                            <p:tgtEl>
                                              <p:spTgt spid="200"/>
                                            </p:tgtEl>
                                            <p:attrNameLst>
                                              <p:attrName>style.visibility</p:attrName>
                                            </p:attrNameLst>
                                          </p:cBhvr>
                                          <p:to>
                                            <p:strVal val="hidden"/>
                                          </p:to>
                                        </p:set>
                                      </p:childTnLst>
                                    </p:cTn>
                                  </p:par>
                                </p:childTnLst>
                              </p:cTn>
                            </p:par>
                            <p:par>
                              <p:cTn id="215" fill="hold">
                                <p:stCondLst>
                                  <p:cond delay="500"/>
                                </p:stCondLst>
                                <p:childTnLst>
                                  <p:par>
                                    <p:cTn id="216" presetID="1" presetClass="entr" presetSubtype="0" fill="hold" nodeType="afterEffect">
                                      <p:stCondLst>
                                        <p:cond delay="0"/>
                                      </p:stCondLst>
                                      <p:childTnLst>
                                        <p:set>
                                          <p:cBhvr>
                                            <p:cTn id="217" dur="1" fill="hold">
                                              <p:stCondLst>
                                                <p:cond delay="0"/>
                                              </p:stCondLst>
                                            </p:cTn>
                                            <p:tgtEl>
                                              <p:spTgt spid="203"/>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6" presetClass="exit" presetSubtype="21" fill="hold" nodeType="clickEffect">
                                      <p:stCondLst>
                                        <p:cond delay="0"/>
                                      </p:stCondLst>
                                      <p:childTnLst>
                                        <p:animEffect transition="out" filter="barn(inVertical)">
                                          <p:cBhvr>
                                            <p:cTn id="221" dur="500"/>
                                            <p:tgtEl>
                                              <p:spTgt spid="203"/>
                                            </p:tgtEl>
                                          </p:cBhvr>
                                        </p:animEffect>
                                        <p:set>
                                          <p:cBhvr>
                                            <p:cTn id="222" dur="1" fill="hold">
                                              <p:stCondLst>
                                                <p:cond delay="499"/>
                                              </p:stCondLst>
                                            </p:cTn>
                                            <p:tgtEl>
                                              <p:spTgt spid="2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1036" grpId="0"/>
          <p:bldP spid="181" grpId="0" animBg="1"/>
          <p:bldP spid="181" grpId="1" animBg="1"/>
          <p:bldP spid="101" grpId="0" animBg="1"/>
          <p:bldP spid="101" grpId="1" animBg="1"/>
          <p:bldP spid="101" grpId="2" animBg="1"/>
          <p:bldP spid="106" grpId="0" animBg="1"/>
          <p:bldP spid="106" grpId="1" animBg="1"/>
          <p:bldP spid="106" grpId="2" animBg="1"/>
          <p:bldP spid="107" grpId="0" animBg="1"/>
          <p:bldP spid="107" grpId="1" animBg="1"/>
          <p:bldP spid="107" grpId="2" animBg="1"/>
          <p:bldP spid="100" grpId="0"/>
          <p:bldP spid="100" grpId="1"/>
          <p:bldP spid="100" grpId="2"/>
          <p:bldP spid="100" grpId="3"/>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D:\d drive\MJ WORK\Pooja mam (physics)\Rahul sir\All about electro magnetism\Lightning_0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4829033" y="285750"/>
            <a:ext cx="3810000" cy="1021556"/>
          </a:xfrm>
          <a:prstGeom prst="roundRect">
            <a:avLst/>
          </a:prstGeom>
          <a:gradFill>
            <a:gsLst>
              <a:gs pos="0">
                <a:srgbClr val="CCFF33"/>
              </a:gs>
              <a:gs pos="100000">
                <a:schemeClr val="bg1"/>
              </a:gs>
            </a:gsLst>
            <a:lin ang="5400000" scaled="0"/>
          </a:gradFill>
          <a:ln w="28575">
            <a:solidFill>
              <a:schemeClr val="tx1"/>
            </a:solidFill>
          </a:ln>
        </p:spPr>
        <p:txBody>
          <a:bodyPr wrap="square">
            <a:spAutoFit/>
          </a:bodyPr>
          <a:lstStyle/>
          <a:p>
            <a:r>
              <a:rPr lang="en-US" b="1" dirty="0">
                <a:latin typeface="+mj-lt"/>
              </a:rPr>
              <a:t>In rainy season, roof and walls of a building are wet so they become good conductor of electricity. </a:t>
            </a:r>
          </a:p>
        </p:txBody>
      </p:sp>
      <p:sp>
        <p:nvSpPr>
          <p:cNvPr id="5" name="Rounded Rectangle 4"/>
          <p:cNvSpPr/>
          <p:nvPr/>
        </p:nvSpPr>
        <p:spPr>
          <a:xfrm>
            <a:off x="457200" y="3638550"/>
            <a:ext cx="3810000" cy="1021556"/>
          </a:xfrm>
          <a:prstGeom prst="roundRect">
            <a:avLst/>
          </a:prstGeom>
          <a:gradFill>
            <a:gsLst>
              <a:gs pos="0">
                <a:srgbClr val="00FFFF"/>
              </a:gs>
              <a:gs pos="100000">
                <a:schemeClr val="bg1"/>
              </a:gs>
            </a:gsLst>
            <a:lin ang="5400000" scaled="0"/>
          </a:gradFill>
          <a:ln w="28575">
            <a:solidFill>
              <a:schemeClr val="tx1"/>
            </a:solidFill>
          </a:ln>
        </p:spPr>
        <p:txBody>
          <a:bodyPr wrap="square">
            <a:spAutoFit/>
          </a:bodyPr>
          <a:lstStyle/>
          <a:p>
            <a:r>
              <a:rPr lang="en-US" b="1" dirty="0" smtClean="0">
                <a:latin typeface="+mj-lt"/>
              </a:rPr>
              <a:t>Electric circuits should be switched off during lighting. This will save the electrical appliances from burning.</a:t>
            </a:r>
            <a:endParaRPr lang="en-US" b="1" dirty="0">
              <a:latin typeface="+mj-lt"/>
            </a:endParaRPr>
          </a:p>
        </p:txBody>
      </p:sp>
    </p:spTree>
    <p:extLst>
      <p:ext uri="{BB962C8B-B14F-4D97-AF65-F5344CB8AC3E}">
        <p14:creationId xmlns:p14="http://schemas.microsoft.com/office/powerpoint/2010/main" val="185159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arn(inVertical)">
                                      <p:cBhvr>
                                        <p:cTn id="7" dur="500"/>
                                        <p:tgtEl>
                                          <p:spTgt spid="61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sp>
        <p:nvSpPr>
          <p:cNvPr id="19" name="Rectangle 18"/>
          <p:cNvSpPr/>
          <p:nvPr/>
        </p:nvSpPr>
        <p:spPr>
          <a:xfrm>
            <a:off x="362149" y="1100498"/>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362149" y="1581150"/>
            <a:ext cx="8385090" cy="923330"/>
          </a:xfrm>
          <a:prstGeom prst="rect">
            <a:avLst/>
          </a:prstGeom>
        </p:spPr>
        <p:txBody>
          <a:bodyPr wrap="square">
            <a:spAutoFit/>
          </a:bodyPr>
          <a:lstStyle/>
          <a:p>
            <a:r>
              <a:rPr lang="en-US" dirty="0">
                <a:latin typeface="Aharoni" pitchFamily="2" charset="-79"/>
                <a:cs typeface="Aharoni" pitchFamily="2" charset="-79"/>
              </a:rPr>
              <a:t>As a result of overloading, the connecting wires get over-heated and the appliances may get damaged. To avoid this, the following safety measures must be taken:</a:t>
            </a:r>
          </a:p>
        </p:txBody>
      </p:sp>
      <p:sp>
        <p:nvSpPr>
          <p:cNvPr id="38" name="Rectangle 37"/>
          <p:cNvSpPr/>
          <p:nvPr/>
        </p:nvSpPr>
        <p:spPr>
          <a:xfrm>
            <a:off x="1157719" y="963401"/>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323850"/>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361950"/>
            <a:ext cx="7438973" cy="584775"/>
          </a:xfrm>
          <a:prstGeom prst="rect">
            <a:avLst/>
          </a:prstGeom>
        </p:spPr>
        <p:txBody>
          <a:bodyPr wrap="square">
            <a:spAutoFit/>
          </a:bodyPr>
          <a:lstStyle/>
          <a:p>
            <a:pPr>
              <a:tabLst>
                <a:tab pos="266700" algn="ctr"/>
              </a:tabLst>
            </a:pPr>
            <a:r>
              <a:rPr lang="en-US" sz="1600" dirty="0">
                <a:latin typeface="Arial Black" pitchFamily="34" charset="0"/>
              </a:rPr>
              <a:t>What precaution should be taken to avoid the overloading of domestic electric circuits?</a:t>
            </a:r>
          </a:p>
        </p:txBody>
      </p:sp>
      <p:sp>
        <p:nvSpPr>
          <p:cNvPr id="15" name="Rectangle 14"/>
          <p:cNvSpPr/>
          <p:nvPr/>
        </p:nvSpPr>
        <p:spPr>
          <a:xfrm>
            <a:off x="381000" y="2571750"/>
            <a:ext cx="8385090" cy="1754326"/>
          </a:xfrm>
          <a:prstGeom prst="rect">
            <a:avLst/>
          </a:prstGeom>
        </p:spPr>
        <p:txBody>
          <a:bodyPr wrap="square">
            <a:spAutoFit/>
          </a:bodyPr>
          <a:lstStyle/>
          <a:p>
            <a:pPr marL="400050" indent="-400050">
              <a:buFont typeface="+mj-lt"/>
              <a:buAutoNum type="romanLcPeriod"/>
            </a:pPr>
            <a:r>
              <a:rPr lang="en-US" dirty="0">
                <a:latin typeface="Aharoni" pitchFamily="2" charset="-79"/>
                <a:cs typeface="Aharoni" pitchFamily="2" charset="-79"/>
              </a:rPr>
              <a:t>The wires used in the circuit must be coated with good insulating materials like PVC, etc.</a:t>
            </a:r>
          </a:p>
          <a:p>
            <a:pPr marL="400050" indent="-400050">
              <a:buFont typeface="+mj-lt"/>
              <a:buAutoNum type="romanLcPeriod"/>
            </a:pPr>
            <a:r>
              <a:rPr lang="en-US" dirty="0" smtClean="0">
                <a:latin typeface="Aharoni" pitchFamily="2" charset="-79"/>
                <a:cs typeface="Aharoni" pitchFamily="2" charset="-79"/>
              </a:rPr>
              <a:t>The </a:t>
            </a:r>
            <a:r>
              <a:rPr lang="en-US" dirty="0">
                <a:latin typeface="Aharoni" pitchFamily="2" charset="-79"/>
                <a:cs typeface="Aharoni" pitchFamily="2" charset="-79"/>
              </a:rPr>
              <a:t>circuit must be divided into different sections and a safety fuse must be used in each section.</a:t>
            </a:r>
          </a:p>
          <a:p>
            <a:pPr marL="400050" indent="-400050">
              <a:buFont typeface="+mj-lt"/>
              <a:buAutoNum type="romanLcPeriod"/>
            </a:pPr>
            <a:r>
              <a:rPr lang="en-US" dirty="0" smtClean="0">
                <a:latin typeface="Aharoni" pitchFamily="2" charset="-79"/>
                <a:cs typeface="Aharoni" pitchFamily="2" charset="-79"/>
              </a:rPr>
              <a:t>High </a:t>
            </a:r>
            <a:r>
              <a:rPr lang="en-US" dirty="0">
                <a:latin typeface="Aharoni" pitchFamily="2" charset="-79"/>
                <a:cs typeface="Aharoni" pitchFamily="2" charset="-79"/>
              </a:rPr>
              <a:t>power appliances like air-conditioner, refrigerator, water heater, etc., should not be used simultaneously.</a:t>
            </a:r>
          </a:p>
        </p:txBody>
      </p:sp>
    </p:spTree>
    <p:extLst>
      <p:ext uri="{BB962C8B-B14F-4D97-AF65-F5344CB8AC3E}">
        <p14:creationId xmlns:p14="http://schemas.microsoft.com/office/powerpoint/2010/main" val="1574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8" grpId="0" animBg="1"/>
      <p:bldP spid="4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sp>
        <p:nvSpPr>
          <p:cNvPr id="19" name="Rectangle 18"/>
          <p:cNvSpPr/>
          <p:nvPr/>
        </p:nvSpPr>
        <p:spPr>
          <a:xfrm>
            <a:off x="362149" y="1100498"/>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362149" y="1620619"/>
            <a:ext cx="7943651" cy="646331"/>
          </a:xfrm>
          <a:prstGeom prst="rect">
            <a:avLst/>
          </a:prstGeom>
        </p:spPr>
        <p:txBody>
          <a:bodyPr wrap="square">
            <a:spAutoFit/>
          </a:bodyPr>
          <a:lstStyle/>
          <a:p>
            <a:pPr marL="342900" indent="-342900">
              <a:buFont typeface="+mj-lt"/>
              <a:buAutoNum type="arabicPeriod"/>
            </a:pPr>
            <a:r>
              <a:rPr lang="en-US" dirty="0" err="1" smtClean="0">
                <a:latin typeface="Aharoni" pitchFamily="2" charset="-79"/>
                <a:cs typeface="Aharoni" pitchFamily="2" charset="-79"/>
              </a:rPr>
              <a:t>Earthing</a:t>
            </a:r>
            <a:r>
              <a:rPr lang="en-US" dirty="0" smtClean="0">
                <a:latin typeface="Aharoni" pitchFamily="2" charset="-79"/>
                <a:cs typeface="Aharoni" pitchFamily="2" charset="-79"/>
              </a:rPr>
              <a:t> </a:t>
            </a:r>
          </a:p>
          <a:p>
            <a:pPr marL="342900" indent="-342900">
              <a:buFont typeface="+mj-lt"/>
              <a:buAutoNum type="arabicPeriod"/>
            </a:pPr>
            <a:r>
              <a:rPr lang="en-US" dirty="0" smtClean="0">
                <a:latin typeface="Aharoni" pitchFamily="2" charset="-79"/>
                <a:cs typeface="Aharoni" pitchFamily="2" charset="-79"/>
              </a:rPr>
              <a:t>Electric </a:t>
            </a:r>
            <a:r>
              <a:rPr lang="en-US" dirty="0">
                <a:latin typeface="Aharoni" pitchFamily="2" charset="-79"/>
                <a:cs typeface="Aharoni" pitchFamily="2" charset="-79"/>
              </a:rPr>
              <a:t>fuse</a:t>
            </a:r>
          </a:p>
        </p:txBody>
      </p:sp>
      <p:sp>
        <p:nvSpPr>
          <p:cNvPr id="38" name="Rectangle 37"/>
          <p:cNvSpPr/>
          <p:nvPr/>
        </p:nvSpPr>
        <p:spPr>
          <a:xfrm>
            <a:off x="1157719" y="963401"/>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323850"/>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361950"/>
            <a:ext cx="7134173" cy="584775"/>
          </a:xfrm>
          <a:prstGeom prst="rect">
            <a:avLst/>
          </a:prstGeom>
        </p:spPr>
        <p:txBody>
          <a:bodyPr wrap="square">
            <a:spAutoFit/>
          </a:bodyPr>
          <a:lstStyle/>
          <a:p>
            <a:pPr>
              <a:tabLst>
                <a:tab pos="266700" algn="ctr"/>
              </a:tabLst>
            </a:pPr>
            <a:r>
              <a:rPr lang="en-US" sz="1600" dirty="0">
                <a:latin typeface="Arial Black" pitchFamily="34" charset="0"/>
              </a:rPr>
              <a:t>Name two safety measures commonly used in electric circuits and appliances.</a:t>
            </a:r>
          </a:p>
        </p:txBody>
      </p:sp>
    </p:spTree>
    <p:extLst>
      <p:ext uri="{BB962C8B-B14F-4D97-AF65-F5344CB8AC3E}">
        <p14:creationId xmlns:p14="http://schemas.microsoft.com/office/powerpoint/2010/main" val="18518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8"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5791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9392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323439"/>
          </a:xfrm>
          <a:prstGeom prst="rect">
            <a:avLst/>
          </a:prstGeom>
        </p:spPr>
        <p:txBody>
          <a:bodyPr wrap="square">
            <a:spAutoFit/>
          </a:bodyPr>
          <a:lstStyle/>
          <a:p>
            <a:pPr>
              <a:tabLst>
                <a:tab pos="266700" algn="ctr"/>
              </a:tabLst>
            </a:pPr>
            <a:r>
              <a:rPr lang="en-US" sz="1600" dirty="0">
                <a:latin typeface="Arial Black" pitchFamily="34" charset="0"/>
              </a:rPr>
              <a:t>At the time of short circuit, the current in the circuit</a:t>
            </a:r>
          </a:p>
          <a:p>
            <a:pPr marL="342900" indent="-342900">
              <a:buFont typeface="+mj-lt"/>
              <a:buAutoNum type="alphaLcParenR"/>
              <a:tabLst>
                <a:tab pos="266700" algn="ctr"/>
              </a:tabLst>
            </a:pPr>
            <a:r>
              <a:rPr lang="en-US" sz="1600" dirty="0" smtClean="0">
                <a:latin typeface="Arial Black" pitchFamily="34" charset="0"/>
              </a:rPr>
              <a:t>reduces </a:t>
            </a:r>
            <a:r>
              <a:rPr lang="en-US" sz="1600" dirty="0">
                <a:latin typeface="Arial Black" pitchFamily="34" charset="0"/>
              </a:rPr>
              <a:t>substantially.</a:t>
            </a:r>
          </a:p>
          <a:p>
            <a:pPr marL="342900" indent="-342900">
              <a:buFont typeface="+mj-lt"/>
              <a:buAutoNum type="alphaLcParenR"/>
              <a:tabLst>
                <a:tab pos="266700" algn="ctr"/>
              </a:tabLst>
            </a:pPr>
            <a:r>
              <a:rPr lang="en-US" sz="1600" dirty="0" smtClean="0">
                <a:latin typeface="Arial Black" pitchFamily="34" charset="0"/>
              </a:rPr>
              <a:t>does </a:t>
            </a:r>
            <a:r>
              <a:rPr lang="en-US" sz="1600" dirty="0">
                <a:latin typeface="Arial Black" pitchFamily="34" charset="0"/>
              </a:rPr>
              <a:t>not change</a:t>
            </a:r>
          </a:p>
          <a:p>
            <a:pPr marL="342900" indent="-342900">
              <a:buFont typeface="+mj-lt"/>
              <a:buAutoNum type="alphaLcParenR"/>
              <a:tabLst>
                <a:tab pos="266700" algn="ctr"/>
              </a:tabLst>
            </a:pPr>
            <a:r>
              <a:rPr lang="en-US" sz="1600" dirty="0" smtClean="0">
                <a:latin typeface="Arial Black" pitchFamily="34" charset="0"/>
              </a:rPr>
              <a:t>increases </a:t>
            </a:r>
            <a:r>
              <a:rPr lang="en-US" sz="1600" dirty="0">
                <a:latin typeface="Arial Black" pitchFamily="34" charset="0"/>
              </a:rPr>
              <a:t>heavily.</a:t>
            </a:r>
          </a:p>
          <a:p>
            <a:pPr marL="342900" indent="-342900">
              <a:buFont typeface="+mj-lt"/>
              <a:buAutoNum type="alphaLcParenR"/>
              <a:tabLst>
                <a:tab pos="266700" algn="ctr"/>
              </a:tabLst>
            </a:pPr>
            <a:r>
              <a:rPr lang="en-US" sz="1600" dirty="0" smtClean="0">
                <a:latin typeface="Arial Black" pitchFamily="34" charset="0"/>
              </a:rPr>
              <a:t>vary </a:t>
            </a:r>
            <a:r>
              <a:rPr lang="en-US" sz="1600" dirty="0">
                <a:latin typeface="Arial Black" pitchFamily="34" charset="0"/>
              </a:rPr>
              <a:t>continuously.</a:t>
            </a:r>
          </a:p>
        </p:txBody>
      </p:sp>
      <p:sp>
        <p:nvSpPr>
          <p:cNvPr id="19" name="Rectangle 18"/>
          <p:cNvSpPr/>
          <p:nvPr/>
        </p:nvSpPr>
        <p:spPr>
          <a:xfrm>
            <a:off x="362149" y="17335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396761" y="2237422"/>
            <a:ext cx="8350477" cy="369332"/>
          </a:xfrm>
          <a:prstGeom prst="rect">
            <a:avLst/>
          </a:prstGeom>
        </p:spPr>
        <p:txBody>
          <a:bodyPr wrap="square">
            <a:spAutoFit/>
          </a:bodyPr>
          <a:lstStyle/>
          <a:p>
            <a:pPr>
              <a:tabLst>
                <a:tab pos="266700" algn="ctr"/>
              </a:tabLst>
            </a:pPr>
            <a:r>
              <a:rPr lang="en-US" dirty="0" smtClean="0">
                <a:latin typeface="Arial Black" pitchFamily="34" charset="0"/>
              </a:rPr>
              <a:t>C) </a:t>
            </a:r>
            <a:r>
              <a:rPr lang="en-US" dirty="0">
                <a:latin typeface="Arial Black" pitchFamily="34" charset="0"/>
              </a:rPr>
              <a:t>increases heavily.</a:t>
            </a:r>
          </a:p>
        </p:txBody>
      </p:sp>
    </p:spTree>
    <p:extLst>
      <p:ext uri="{BB962C8B-B14F-4D97-AF65-F5344CB8AC3E}">
        <p14:creationId xmlns:p14="http://schemas.microsoft.com/office/powerpoint/2010/main" val="398939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4305a8c9d3be0e84673769e44c16159b4d27f"/>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wrap="square">
        <a:spAutoFit/>
      </a:bodyPr>
      <a:lstStyle>
        <a:defPPr algn="ctr" eaLnBrk="1" hangingPunct="1">
          <a:spcBef>
            <a:spcPct val="50000"/>
          </a:spcBef>
          <a:defRPr kumimoji="1" dirty="0" smtClean="0">
            <a:solidFill>
              <a:srgbClr val="000099"/>
            </a:solidFill>
            <a:latin typeface="Bookman Old Style"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14902</TotalTime>
  <Words>1561</Words>
  <Application>Microsoft Office PowerPoint</Application>
  <PresentationFormat>On-screen Show (16:9)</PresentationFormat>
  <Paragraphs>177</Paragraphs>
  <Slides>25</Slides>
  <Notes>1</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Aharoni</vt:lpstr>
      <vt:lpstr>Arial</vt:lpstr>
      <vt:lpstr>Arial Black</vt:lpstr>
      <vt:lpstr>Berlin Sans FB Demi</vt:lpstr>
      <vt:lpstr>Book Antiqua</vt:lpstr>
      <vt:lpstr>Bookman Old Style</vt:lpstr>
      <vt:lpstr>Calibri</vt:lpstr>
      <vt:lpstr>Comic Sans MS</vt:lpstr>
      <vt:lpstr>Tw Cen MT</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1476</cp:revision>
  <dcterms:created xsi:type="dcterms:W3CDTF">2013-07-31T12:47:49Z</dcterms:created>
  <dcterms:modified xsi:type="dcterms:W3CDTF">2022-04-25T03:24:52Z</dcterms:modified>
</cp:coreProperties>
</file>